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05" r:id="rId1"/>
  </p:sldMasterIdLst>
  <p:notesMasterIdLst>
    <p:notesMasterId r:id="rId43"/>
  </p:notesMasterIdLst>
  <p:handoutMasterIdLst>
    <p:handoutMasterId r:id="rId44"/>
  </p:handoutMasterIdLst>
  <p:sldIdLst>
    <p:sldId id="301" r:id="rId2"/>
    <p:sldId id="303" r:id="rId3"/>
    <p:sldId id="375" r:id="rId4"/>
    <p:sldId id="362" r:id="rId5"/>
    <p:sldId id="344" r:id="rId6"/>
    <p:sldId id="302" r:id="rId7"/>
    <p:sldId id="313" r:id="rId8"/>
    <p:sldId id="346" r:id="rId9"/>
    <p:sldId id="325" r:id="rId10"/>
    <p:sldId id="329" r:id="rId11"/>
    <p:sldId id="330" r:id="rId12"/>
    <p:sldId id="363" r:id="rId13"/>
    <p:sldId id="333" r:id="rId14"/>
    <p:sldId id="342" r:id="rId15"/>
    <p:sldId id="334" r:id="rId16"/>
    <p:sldId id="347" r:id="rId17"/>
    <p:sldId id="335" r:id="rId18"/>
    <p:sldId id="336" r:id="rId19"/>
    <p:sldId id="337" r:id="rId20"/>
    <p:sldId id="339" r:id="rId21"/>
    <p:sldId id="340" r:id="rId22"/>
    <p:sldId id="341" r:id="rId23"/>
    <p:sldId id="376" r:id="rId24"/>
    <p:sldId id="308" r:id="rId25"/>
    <p:sldId id="306" r:id="rId26"/>
    <p:sldId id="309" r:id="rId27"/>
    <p:sldId id="355" r:id="rId28"/>
    <p:sldId id="360" r:id="rId29"/>
    <p:sldId id="361" r:id="rId30"/>
    <p:sldId id="378" r:id="rId31"/>
    <p:sldId id="379" r:id="rId32"/>
    <p:sldId id="365" r:id="rId33"/>
    <p:sldId id="366" r:id="rId34"/>
    <p:sldId id="367" r:id="rId35"/>
    <p:sldId id="368" r:id="rId36"/>
    <p:sldId id="380" r:id="rId37"/>
    <p:sldId id="381" r:id="rId38"/>
    <p:sldId id="382" r:id="rId39"/>
    <p:sldId id="369" r:id="rId40"/>
    <p:sldId id="370" r:id="rId41"/>
    <p:sldId id="318" r:id="rId42"/>
  </p:sldIdLst>
  <p:sldSz cx="12192000" cy="6858000"/>
  <p:notesSz cx="6735763" cy="9866313"/>
  <p:defaultTextStyle>
    <a:defPPr>
      <a:defRPr lang="en-US"/>
    </a:defPPr>
    <a:lvl1pPr algn="l" defTabSz="457200"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5D7"/>
    <a:srgbClr val="006600"/>
    <a:srgbClr val="00CC00"/>
    <a:srgbClr val="2D8348"/>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4" autoAdjust="0"/>
    <p:restoredTop sz="94660"/>
  </p:normalViewPr>
  <p:slideViewPr>
    <p:cSldViewPr snapToGrid="0">
      <p:cViewPr>
        <p:scale>
          <a:sx n="77" d="100"/>
          <a:sy n="77" d="100"/>
        </p:scale>
        <p:origin x="-162" y="-7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824" tIns="45912" rIns="91824" bIns="45912" rtlCol="0"/>
          <a:lstStyle>
            <a:lvl1pPr algn="l">
              <a:defRPr kumimoji="1" sz="1200"/>
            </a:lvl1pPr>
          </a:lstStyle>
          <a:p>
            <a:pPr>
              <a:defRPr/>
            </a:pPr>
            <a:endParaRPr lang="ja-JP" altLang="en-US"/>
          </a:p>
        </p:txBody>
      </p:sp>
      <p:sp>
        <p:nvSpPr>
          <p:cNvPr id="3" name="日付プレースホルダー 2"/>
          <p:cNvSpPr>
            <a:spLocks noGrp="1"/>
          </p:cNvSpPr>
          <p:nvPr>
            <p:ph type="dt" sz="quarter" idx="1"/>
          </p:nvPr>
        </p:nvSpPr>
        <p:spPr>
          <a:xfrm>
            <a:off x="3814762" y="1"/>
            <a:ext cx="2919412" cy="493713"/>
          </a:xfrm>
          <a:prstGeom prst="rect">
            <a:avLst/>
          </a:prstGeom>
        </p:spPr>
        <p:txBody>
          <a:bodyPr vert="horz" lIns="91824" tIns="45912" rIns="91824" bIns="45912" rtlCol="0"/>
          <a:lstStyle>
            <a:lvl1pPr algn="r">
              <a:defRPr kumimoji="1" sz="1200"/>
            </a:lvl1pPr>
          </a:lstStyle>
          <a:p>
            <a:pPr>
              <a:defRPr/>
            </a:pPr>
            <a:fld id="{F018ADC2-1804-41BF-BA0B-246A5288DACD}" type="datetimeFigureOut">
              <a:rPr lang="ja-JP" altLang="en-US"/>
              <a:pPr>
                <a:defRPr/>
              </a:pPr>
              <a:t>2015/2/3</a:t>
            </a:fld>
            <a:endParaRPr lang="ja-JP" altLang="en-US"/>
          </a:p>
        </p:txBody>
      </p:sp>
      <p:sp>
        <p:nvSpPr>
          <p:cNvPr id="4" name="フッター プレースホルダー 3"/>
          <p:cNvSpPr>
            <a:spLocks noGrp="1"/>
          </p:cNvSpPr>
          <p:nvPr>
            <p:ph type="ftr" sz="quarter" idx="2"/>
          </p:nvPr>
        </p:nvSpPr>
        <p:spPr>
          <a:xfrm>
            <a:off x="1" y="9371014"/>
            <a:ext cx="2919413" cy="493712"/>
          </a:xfrm>
          <a:prstGeom prst="rect">
            <a:avLst/>
          </a:prstGeom>
        </p:spPr>
        <p:txBody>
          <a:bodyPr vert="horz" lIns="91824" tIns="45912" rIns="91824" bIns="45912" rtlCol="0" anchor="b"/>
          <a:lstStyle>
            <a:lvl1pPr algn="l">
              <a:defRPr kumimoji="1" sz="1200"/>
            </a:lvl1pPr>
          </a:lstStyle>
          <a:p>
            <a:pPr>
              <a:defRPr/>
            </a:pPr>
            <a:endParaRPr lang="ja-JP" altLang="en-US"/>
          </a:p>
        </p:txBody>
      </p:sp>
      <p:sp>
        <p:nvSpPr>
          <p:cNvPr id="5" name="スライド番号プレースホルダー 4"/>
          <p:cNvSpPr>
            <a:spLocks noGrp="1"/>
          </p:cNvSpPr>
          <p:nvPr>
            <p:ph type="sldNum" sz="quarter" idx="3"/>
          </p:nvPr>
        </p:nvSpPr>
        <p:spPr>
          <a:xfrm>
            <a:off x="3814762" y="9371014"/>
            <a:ext cx="2919412" cy="493712"/>
          </a:xfrm>
          <a:prstGeom prst="rect">
            <a:avLst/>
          </a:prstGeom>
        </p:spPr>
        <p:txBody>
          <a:bodyPr vert="horz" lIns="91824" tIns="45912" rIns="91824" bIns="45912" rtlCol="0" anchor="b"/>
          <a:lstStyle>
            <a:lvl1pPr algn="r">
              <a:defRPr kumimoji="1" sz="1200"/>
            </a:lvl1pPr>
          </a:lstStyle>
          <a:p>
            <a:pPr>
              <a:defRPr/>
            </a:pPr>
            <a:fld id="{56F966DD-3247-45E4-85A8-CF97DD4B1AC7}" type="slidenum">
              <a:rPr lang="ja-JP" altLang="en-US"/>
              <a:pPr>
                <a:defRPr/>
              </a:pPr>
              <a:t>‹#›</a:t>
            </a:fld>
            <a:endParaRPr lang="ja-JP" altLang="en-US"/>
          </a:p>
        </p:txBody>
      </p:sp>
    </p:spTree>
    <p:extLst>
      <p:ext uri="{BB962C8B-B14F-4D97-AF65-F5344CB8AC3E}">
        <p14:creationId xmlns:p14="http://schemas.microsoft.com/office/powerpoint/2010/main" val="2810545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824" tIns="45912" rIns="91824" bIns="45912"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p:cNvSpPr>
            <a:spLocks noGrp="1"/>
          </p:cNvSpPr>
          <p:nvPr>
            <p:ph type="dt" idx="1"/>
          </p:nvPr>
        </p:nvSpPr>
        <p:spPr>
          <a:xfrm>
            <a:off x="3814762" y="0"/>
            <a:ext cx="2919412" cy="495300"/>
          </a:xfrm>
          <a:prstGeom prst="rect">
            <a:avLst/>
          </a:prstGeom>
        </p:spPr>
        <p:txBody>
          <a:bodyPr vert="horz" lIns="91824" tIns="45912" rIns="91824" bIns="45912" rtlCol="0"/>
          <a:lstStyle>
            <a:lvl1pPr algn="r" eaLnBrk="1" fontAlgn="auto" hangingPunct="1">
              <a:spcBef>
                <a:spcPts val="0"/>
              </a:spcBef>
              <a:spcAft>
                <a:spcPts val="0"/>
              </a:spcAft>
              <a:defRPr kumimoji="1" sz="1200">
                <a:latin typeface="+mn-lt"/>
              </a:defRPr>
            </a:lvl1pPr>
          </a:lstStyle>
          <a:p>
            <a:pPr>
              <a:defRPr/>
            </a:pPr>
            <a:fld id="{62AA6347-FD38-4D15-86FD-D01AAB3E958C}" type="datetimeFigureOut">
              <a:rPr lang="ja-JP" altLang="en-US"/>
              <a:pPr>
                <a:defRPr/>
              </a:pPr>
              <a:t>2015/2/3</a:t>
            </a:fld>
            <a:endParaRPr lang="ja-JP" altLang="en-US"/>
          </a:p>
        </p:txBody>
      </p:sp>
      <p:sp>
        <p:nvSpPr>
          <p:cNvPr id="4" name="スライド イメージ プレースホルダー 3"/>
          <p:cNvSpPr>
            <a:spLocks noGrp="1" noRot="1" noChangeAspect="1"/>
          </p:cNvSpPr>
          <p:nvPr>
            <p:ph type="sldImg" idx="2"/>
          </p:nvPr>
        </p:nvSpPr>
        <p:spPr>
          <a:xfrm>
            <a:off x="407988" y="1233488"/>
            <a:ext cx="5919787" cy="3328987"/>
          </a:xfrm>
          <a:prstGeom prst="rect">
            <a:avLst/>
          </a:prstGeom>
          <a:noFill/>
          <a:ln w="12700">
            <a:solidFill>
              <a:prstClr val="black"/>
            </a:solidFill>
          </a:ln>
        </p:spPr>
        <p:txBody>
          <a:bodyPr vert="horz" lIns="91824" tIns="45912" rIns="91824" bIns="45912" rtlCol="0" anchor="ctr"/>
          <a:lstStyle/>
          <a:p>
            <a:pPr lvl="0"/>
            <a:endParaRPr lang="ja-JP" altLang="en-US" noProof="0" smtClean="0"/>
          </a:p>
        </p:txBody>
      </p:sp>
      <p:sp>
        <p:nvSpPr>
          <p:cNvPr id="5" name="ノート プレースホルダー 4"/>
          <p:cNvSpPr>
            <a:spLocks noGrp="1"/>
          </p:cNvSpPr>
          <p:nvPr>
            <p:ph type="body" sz="quarter" idx="3"/>
          </p:nvPr>
        </p:nvSpPr>
        <p:spPr>
          <a:xfrm>
            <a:off x="673103" y="4748213"/>
            <a:ext cx="5389562" cy="3884612"/>
          </a:xfrm>
          <a:prstGeom prst="rect">
            <a:avLst/>
          </a:prstGeom>
        </p:spPr>
        <p:txBody>
          <a:bodyPr vert="horz" lIns="91824" tIns="45912" rIns="91824" bIns="45912"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1" y="9371013"/>
            <a:ext cx="2919413" cy="495300"/>
          </a:xfrm>
          <a:prstGeom prst="rect">
            <a:avLst/>
          </a:prstGeom>
        </p:spPr>
        <p:txBody>
          <a:bodyPr vert="horz" lIns="91824" tIns="45912" rIns="91824" bIns="45912"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p:cNvSpPr>
            <a:spLocks noGrp="1"/>
          </p:cNvSpPr>
          <p:nvPr>
            <p:ph type="sldNum" sz="quarter" idx="5"/>
          </p:nvPr>
        </p:nvSpPr>
        <p:spPr>
          <a:xfrm>
            <a:off x="3814762" y="9371013"/>
            <a:ext cx="2919412" cy="495300"/>
          </a:xfrm>
          <a:prstGeom prst="rect">
            <a:avLst/>
          </a:prstGeom>
        </p:spPr>
        <p:txBody>
          <a:bodyPr vert="horz" wrap="square" lIns="91824" tIns="45912" rIns="91824" bIns="45912" numCol="1" anchor="b" anchorCtr="0" compatLnSpc="1">
            <a:prstTxWarp prst="textNoShape">
              <a:avLst/>
            </a:prstTxWarp>
          </a:bodyPr>
          <a:lstStyle>
            <a:lvl1pPr algn="r" eaLnBrk="1" hangingPunct="1">
              <a:defRPr kumimoji="1" sz="1200">
                <a:latin typeface="Calibri" pitchFamily="34" charset="0"/>
              </a:defRPr>
            </a:lvl1pPr>
          </a:lstStyle>
          <a:p>
            <a:pPr>
              <a:defRPr/>
            </a:pPr>
            <a:fld id="{BE2F786E-71DF-4892-B28C-3C8CB593A4BA}" type="slidenum">
              <a:rPr lang="ja-JP" altLang="en-US"/>
              <a:pPr>
                <a:defRPr/>
              </a:pPr>
              <a:t>‹#›</a:t>
            </a:fld>
            <a:endParaRPr lang="ja-JP" altLang="en-US"/>
          </a:p>
        </p:txBody>
      </p:sp>
    </p:spTree>
    <p:extLst>
      <p:ext uri="{BB962C8B-B14F-4D97-AF65-F5344CB8AC3E}">
        <p14:creationId xmlns:p14="http://schemas.microsoft.com/office/powerpoint/2010/main" val="3619595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5844" name="スライド番号プレースホルダー 3"/>
          <p:cNvSpPr>
            <a:spLocks noGrp="1"/>
          </p:cNvSpPr>
          <p:nvPr>
            <p:ph type="sldNum" sz="quarter" idx="5"/>
          </p:nvPr>
        </p:nvSpPr>
        <p:spPr bwMode="auto">
          <a:noFill/>
          <a:ln>
            <a:miter lim="800000"/>
            <a:headEnd/>
            <a:tailEnd/>
          </a:ln>
        </p:spPr>
        <p:txBody>
          <a:bodyPr/>
          <a:lstStyle/>
          <a:p>
            <a:fld id="{4F00556A-6CBC-4604-9B8B-5728712941DA}" type="slidenum">
              <a:rPr lang="ja-JP" altLang="en-US" smtClean="0"/>
              <a:pPr/>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bwMode="auto">
          <a:xfrm>
            <a:off x="407988" y="1233488"/>
            <a:ext cx="5919787"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Term A</a:t>
            </a:r>
            <a:r>
              <a:rPr lang="ja-JP" altLang="en-US" smtClean="0"/>
              <a:t>の理由　ワーキンググループの審議結果</a:t>
            </a:r>
            <a:endParaRPr lang="en-US" altLang="ja-JP" smtClean="0"/>
          </a:p>
          <a:p>
            <a:endParaRPr lang="en-US" altLang="ja-JP" smtClean="0"/>
          </a:p>
          <a:p>
            <a:r>
              <a:rPr lang="ja-JP" altLang="en-US" smtClean="0"/>
              <a:t>①「条件及び期限付承認」も改正薬事法上の「承認」と位置付けられる</a:t>
            </a:r>
          </a:p>
          <a:p>
            <a:r>
              <a:rPr lang="ja-JP" altLang="en-US" smtClean="0"/>
              <a:t>②治験開始から条件及び期限付承認までに相応の長期間が想定されている</a:t>
            </a:r>
          </a:p>
          <a:p>
            <a:r>
              <a:rPr lang="ja-JP" altLang="en-US" smtClean="0"/>
              <a:t>③本承認までに特許権が満了する製品を救済する必要がある</a:t>
            </a:r>
          </a:p>
        </p:txBody>
      </p:sp>
      <p:sp>
        <p:nvSpPr>
          <p:cNvPr id="286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87CBE621-8113-41E6-81B9-17F3B94F177E}" type="slidenum">
              <a:rPr lang="ja-JP" altLang="en-US" smtClean="0">
                <a:latin typeface="Arial" charset="0"/>
              </a:rPr>
              <a:pPr eaLnBrk="1" hangingPunct="1">
                <a:spcBef>
                  <a:spcPct val="0"/>
                </a:spcBef>
              </a:pPr>
              <a:t>40</a:t>
            </a:fld>
            <a:endParaRPr lang="ja-JP"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7EBC91-E497-49DF-84F9-7C649B1D3F40}" type="slidenum">
              <a:rPr kumimoji="1" lang="ja-JP" altLang="en-US" smtClean="0"/>
              <a:pPr/>
              <a:t>16</a:t>
            </a:fld>
            <a:endParaRPr kumimoji="1" lang="ja-JP" altLang="en-US"/>
          </a:p>
        </p:txBody>
      </p:sp>
    </p:spTree>
    <p:extLst>
      <p:ext uri="{BB962C8B-B14F-4D97-AF65-F5344CB8AC3E}">
        <p14:creationId xmlns:p14="http://schemas.microsoft.com/office/powerpoint/2010/main" val="112557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7EBC91-E497-49DF-84F9-7C649B1D3F40}" type="slidenum">
              <a:rPr kumimoji="1" lang="ja-JP" altLang="en-US" smtClean="0"/>
              <a:pPr/>
              <a:t>17</a:t>
            </a:fld>
            <a:endParaRPr kumimoji="1" lang="ja-JP" altLang="en-US"/>
          </a:p>
        </p:txBody>
      </p:sp>
    </p:spTree>
    <p:extLst>
      <p:ext uri="{BB962C8B-B14F-4D97-AF65-F5344CB8AC3E}">
        <p14:creationId xmlns:p14="http://schemas.microsoft.com/office/powerpoint/2010/main" val="112557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7EBC91-E497-49DF-84F9-7C649B1D3F40}" type="slidenum">
              <a:rPr kumimoji="1" lang="ja-JP" altLang="en-US" smtClean="0"/>
              <a:pPr/>
              <a:t>20</a:t>
            </a:fld>
            <a:endParaRPr kumimoji="1" lang="ja-JP" altLang="en-US"/>
          </a:p>
        </p:txBody>
      </p:sp>
    </p:spTree>
    <p:extLst>
      <p:ext uri="{BB962C8B-B14F-4D97-AF65-F5344CB8AC3E}">
        <p14:creationId xmlns:p14="http://schemas.microsoft.com/office/powerpoint/2010/main" val="265591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xfrm>
            <a:off x="407988" y="1233488"/>
            <a:ext cx="5919787"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4" eaLnBrk="1" hangingPunct="1"/>
            <a:r>
              <a:rPr lang="en-US" altLang="ja-JP" sz="1600" dirty="0" smtClean="0"/>
              <a:t>Recently, regenerative medical technique is advancing day by day.  Especially, establishment of the </a:t>
            </a:r>
            <a:r>
              <a:rPr lang="en-US" altLang="ja-JP" sz="1600" dirty="0" err="1" smtClean="0"/>
              <a:t>iPS</a:t>
            </a:r>
            <a:r>
              <a:rPr lang="en-US" altLang="ja-JP" sz="1600" dirty="0" smtClean="0"/>
              <a:t> cell gives a huge impact on the regenerative medical techniques and makes it put under the spotlight.  Nowadays, regenerative medical technique is one of the most attention-attracting and actively-studied field in Japan.  </a:t>
            </a:r>
          </a:p>
          <a:p>
            <a:pPr marL="0" lvl="4" eaLnBrk="1" hangingPunct="1"/>
            <a:r>
              <a:rPr lang="en-US" altLang="ja-JP" sz="1600" dirty="0" smtClean="0"/>
              <a:t>However, there is still a big problems in ensuring safeness and practical application of the regenerative medical techniques.</a:t>
            </a:r>
          </a:p>
          <a:p>
            <a:pPr marL="0" lvl="4" eaLnBrk="1" hangingPunct="1"/>
            <a:r>
              <a:rPr lang="en-US" altLang="ja-JP" sz="1600" dirty="0" smtClean="0"/>
              <a:t>Therefore, development of legal systems for the regenerative medicine is strongly required.</a:t>
            </a:r>
          </a:p>
          <a:p>
            <a:pPr eaLnBrk="1" hangingPunct="1">
              <a:spcBef>
                <a:spcPct val="0"/>
              </a:spcBef>
            </a:pPr>
            <a:endParaRPr lang="ja-JP" altLang="en-US" sz="1600" dirty="0" smtClean="0"/>
          </a:p>
        </p:txBody>
      </p:sp>
      <p:sp>
        <p:nvSpPr>
          <p:cNvPr id="204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168CE0AD-45AA-4E55-A4AB-29816A8D2F7F}" type="slidenum">
              <a:rPr lang="ja-JP" altLang="en-US" smtClean="0">
                <a:latin typeface="Arial" charset="0"/>
              </a:rPr>
              <a:pPr eaLnBrk="1" hangingPunct="1">
                <a:spcBef>
                  <a:spcPct val="0"/>
                </a:spcBef>
              </a:pPr>
              <a:t>31</a:t>
            </a:fld>
            <a:endParaRPr lang="ja-JP"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bwMode="auto">
          <a:xfrm>
            <a:off x="407988" y="1233488"/>
            <a:ext cx="5919787"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 医薬品、医療機器等の品質、有効性及び安全性の確保等に関する法律</a:t>
            </a:r>
          </a:p>
          <a:p>
            <a:endParaRPr lang="ja-JP" altLang="en-US" smtClean="0"/>
          </a:p>
        </p:txBody>
      </p:sp>
      <p:sp>
        <p:nvSpPr>
          <p:cNvPr id="215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39F8971B-9BF4-430E-9E7E-F33AAF7511C8}" type="slidenum">
              <a:rPr lang="ja-JP" altLang="en-US" smtClean="0">
                <a:latin typeface="Arial" charset="0"/>
              </a:rPr>
              <a:pPr eaLnBrk="1" hangingPunct="1">
                <a:spcBef>
                  <a:spcPct val="0"/>
                </a:spcBef>
              </a:pPr>
              <a:t>32</a:t>
            </a:fld>
            <a:endParaRPr lang="ja-JP"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xfrm>
            <a:off x="407988" y="1233488"/>
            <a:ext cx="5919787"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56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8AB841FB-C2D7-4744-8412-DE100E2880EA}" type="slidenum">
              <a:rPr lang="ja-JP" altLang="en-US" smtClean="0">
                <a:latin typeface="Arial" charset="0"/>
              </a:rPr>
              <a:pPr eaLnBrk="1" hangingPunct="1">
                <a:spcBef>
                  <a:spcPct val="0"/>
                </a:spcBef>
              </a:pPr>
              <a:t>33</a:t>
            </a:fld>
            <a:endParaRPr lang="ja-JP"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bwMode="auto">
          <a:xfrm>
            <a:off x="407988" y="1233488"/>
            <a:ext cx="5919787"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遺伝子導入医薬品（ウイルスベクター）などが、条件付承認の対象になる。</a:t>
            </a:r>
            <a:endParaRPr lang="en-US" altLang="ja-JP" smtClean="0"/>
          </a:p>
          <a:p>
            <a:pPr eaLnBrk="1" hangingPunct="1">
              <a:spcBef>
                <a:spcPct val="0"/>
              </a:spcBef>
            </a:pPr>
            <a:r>
              <a:rPr lang="ja-JP" altLang="en-US" smtClean="0"/>
              <a:t>　　　　　　　　　　</a:t>
            </a:r>
            <a:endParaRPr lang="en-US" altLang="ja-JP" smtClean="0"/>
          </a:p>
          <a:p>
            <a:pPr eaLnBrk="1" hangingPunct="1">
              <a:spcBef>
                <a:spcPct val="0"/>
              </a:spcBef>
            </a:pPr>
            <a:r>
              <a:rPr lang="ja-JP" altLang="en-US" smtClean="0"/>
              <a:t>従来から当然延長登録可能だが、ウイルスベクターは中々承認を得られなかった。</a:t>
            </a:r>
            <a:endParaRPr lang="en-US" altLang="ja-JP" smtClean="0"/>
          </a:p>
          <a:p>
            <a:pPr eaLnBrk="1" hangingPunct="1">
              <a:spcBef>
                <a:spcPct val="0"/>
              </a:spcBef>
            </a:pPr>
            <a:endParaRPr lang="en-US" altLang="ja-JP" smtClean="0"/>
          </a:p>
          <a:p>
            <a:pPr eaLnBrk="1" hangingPunct="1">
              <a:spcBef>
                <a:spcPct val="0"/>
              </a:spcBef>
            </a:pPr>
            <a:r>
              <a:rPr lang="ja-JP" altLang="en-US" smtClean="0"/>
              <a:t>今後早期に承認が得られるので、実際に延長登録されることになる。</a:t>
            </a:r>
          </a:p>
        </p:txBody>
      </p:sp>
      <p:sp>
        <p:nvSpPr>
          <p:cNvPr id="266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04921526-4871-4E83-8CD0-B471E4235804}" type="slidenum">
              <a:rPr lang="ja-JP" altLang="en-US" smtClean="0">
                <a:latin typeface="Arial" charset="0"/>
              </a:rPr>
              <a:pPr eaLnBrk="1" hangingPunct="1">
                <a:spcBef>
                  <a:spcPct val="0"/>
                </a:spcBef>
              </a:pPr>
              <a:t>35</a:t>
            </a:fld>
            <a:endParaRPr lang="ja-JP"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xfrm>
            <a:off x="407988" y="1233488"/>
            <a:ext cx="5919787"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従来の大きな問題点：</a:t>
            </a:r>
          </a:p>
          <a:p>
            <a:r>
              <a:rPr lang="ja-JP" altLang="en-US" smtClean="0"/>
              <a:t> ヒトの細胞を用いることから品質に化合物のような均質性を求められない</a:t>
            </a:r>
          </a:p>
          <a:p>
            <a:r>
              <a:rPr lang="ja-JP" altLang="en-US" smtClean="0"/>
              <a:t> 投与する医師の技術は経験／慣れとともに上昇することが多い</a:t>
            </a:r>
          </a:p>
          <a:p>
            <a:r>
              <a:rPr lang="ja-JP" altLang="en-US" smtClean="0"/>
              <a:t>⇒ ⇒ ⇒ 有効性を確認するためのデータ収集・評価に長時間を要する</a:t>
            </a:r>
            <a:endParaRPr lang="en-US" altLang="ja-JP" smtClean="0"/>
          </a:p>
          <a:p>
            <a:endParaRPr lang="en-US" altLang="ja-JP" smtClean="0"/>
          </a:p>
          <a:p>
            <a:r>
              <a:rPr lang="ja-JP" altLang="en-US" smtClean="0"/>
              <a:t>従来、有効性の</a:t>
            </a:r>
            <a:r>
              <a:rPr lang="en-US" altLang="ja-JP" smtClean="0"/>
              <a:t>【</a:t>
            </a:r>
            <a:r>
              <a:rPr lang="ja-JP" altLang="en-US" smtClean="0"/>
              <a:t>確認</a:t>
            </a:r>
            <a:r>
              <a:rPr lang="en-US" altLang="ja-JP" smtClean="0"/>
              <a:t>】</a:t>
            </a:r>
            <a:r>
              <a:rPr lang="ja-JP" altLang="en-US" smtClean="0"/>
              <a:t>、安全性の</a:t>
            </a:r>
            <a:r>
              <a:rPr lang="ja-JP" altLang="en-US" smtClean="0">
                <a:solidFill>
                  <a:srgbClr val="FF0000"/>
                </a:solidFill>
              </a:rPr>
              <a:t>確認</a:t>
            </a:r>
            <a:endParaRPr lang="en-US" altLang="ja-JP" smtClean="0">
              <a:solidFill>
                <a:srgbClr val="FF0000"/>
              </a:solidFill>
            </a:endParaRPr>
          </a:p>
          <a:p>
            <a:r>
              <a:rPr lang="ja-JP" altLang="en-US" smtClean="0">
                <a:solidFill>
                  <a:srgbClr val="FF0000"/>
                </a:solidFill>
              </a:rPr>
              <a:t>今回、有効性の</a:t>
            </a:r>
            <a:r>
              <a:rPr lang="en-US" altLang="ja-JP" smtClean="0">
                <a:solidFill>
                  <a:srgbClr val="FF0000"/>
                </a:solidFill>
              </a:rPr>
              <a:t>【</a:t>
            </a:r>
            <a:r>
              <a:rPr lang="ja-JP" altLang="en-US" smtClean="0">
                <a:solidFill>
                  <a:srgbClr val="FF0000"/>
                </a:solidFill>
              </a:rPr>
              <a:t>推定</a:t>
            </a:r>
            <a:r>
              <a:rPr lang="en-US" altLang="ja-JP" smtClean="0">
                <a:solidFill>
                  <a:srgbClr val="FF0000"/>
                </a:solidFill>
              </a:rPr>
              <a:t>】</a:t>
            </a:r>
            <a:r>
              <a:rPr lang="ja-JP" altLang="en-US" smtClean="0">
                <a:solidFill>
                  <a:srgbClr val="FF0000"/>
                </a:solidFill>
              </a:rPr>
              <a:t>（★患者を被験者にするが患者が少ない）、</a:t>
            </a:r>
            <a:r>
              <a:rPr lang="ja-JP" altLang="en-US" smtClean="0"/>
              <a:t>安全性の</a:t>
            </a:r>
            <a:r>
              <a:rPr lang="ja-JP" altLang="en-US" smtClean="0">
                <a:solidFill>
                  <a:srgbClr val="FF0000"/>
                </a:solidFill>
              </a:rPr>
              <a:t>確認（★健康者を被験者にするから簡単に得られる）</a:t>
            </a:r>
            <a:endParaRPr lang="en-US" altLang="ja-JP" smtClean="0">
              <a:solidFill>
                <a:srgbClr val="FF0000"/>
              </a:solidFill>
            </a:endParaRPr>
          </a:p>
          <a:p>
            <a:endParaRPr lang="en-US" altLang="ja-JP" smtClean="0">
              <a:solidFill>
                <a:srgbClr val="FF0000"/>
              </a:solidFill>
            </a:endParaRPr>
          </a:p>
          <a:p>
            <a:r>
              <a:rPr lang="ja-JP" altLang="en-US" smtClean="0">
                <a:solidFill>
                  <a:srgbClr val="FF0000"/>
                </a:solidFill>
              </a:rPr>
              <a:t>患者のアクセスをより早く。</a:t>
            </a:r>
            <a:endParaRPr lang="en-US" altLang="ja-JP" smtClean="0">
              <a:solidFill>
                <a:srgbClr val="FF0000"/>
              </a:solidFill>
            </a:endParaRPr>
          </a:p>
          <a:p>
            <a:endParaRPr lang="en-US" altLang="ja-JP" smtClean="0">
              <a:solidFill>
                <a:srgbClr val="FF0000"/>
              </a:solidFill>
            </a:endParaRPr>
          </a:p>
          <a:p>
            <a:r>
              <a:rPr lang="ja-JP" altLang="en-US" smtClean="0">
                <a:solidFill>
                  <a:srgbClr val="FF0000"/>
                </a:solidFill>
              </a:rPr>
              <a:t>延長登録の対象となる機関は短くなるかもしれないが、投資を早く回収できる！！ベンチャー企業が多いこの業界ではうれしい！！</a:t>
            </a:r>
            <a:endParaRPr lang="en-US" altLang="ja-JP" smtClean="0">
              <a:solidFill>
                <a:srgbClr val="FF0000"/>
              </a:solidFill>
            </a:endParaRPr>
          </a:p>
          <a:p>
            <a:endParaRPr lang="ja-JP" altLang="en-US" smtClean="0">
              <a:solidFill>
                <a:srgbClr val="FF0000"/>
              </a:solidFill>
            </a:endParaRPr>
          </a:p>
        </p:txBody>
      </p:sp>
      <p:sp>
        <p:nvSpPr>
          <p:cNvPr id="276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1173E0E1-3FC2-4636-B70C-C989D4294ADD}" type="slidenum">
              <a:rPr lang="ja-JP" altLang="en-US" smtClean="0">
                <a:latin typeface="Arial" charset="0"/>
              </a:rPr>
              <a:pPr eaLnBrk="1" hangingPunct="1">
                <a:spcBef>
                  <a:spcPct val="0"/>
                </a:spcBef>
              </a:pPr>
              <a:t>39</a:t>
            </a:fld>
            <a:endParaRPr lang="ja-JP"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ja-JP" smtClean="0"/>
              <a:t>Click to edit Master title style</a:t>
            </a:r>
            <a:endParaRPr lang="ja-JP"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ja-JP" altLang="en-US"/>
          </a:p>
        </p:txBody>
      </p:sp>
      <p:sp>
        <p:nvSpPr>
          <p:cNvPr id="4" name="Date Placeholder 3"/>
          <p:cNvSpPr>
            <a:spLocks noGrp="1"/>
          </p:cNvSpPr>
          <p:nvPr>
            <p:ph type="dt" sz="half" idx="10"/>
          </p:nvPr>
        </p:nvSpPr>
        <p:spPr/>
        <p:txBody>
          <a:bodyPr/>
          <a:lstStyle/>
          <a:p>
            <a:pPr>
              <a:defRPr/>
            </a:pPr>
            <a:r>
              <a:rPr lang="en-US" altLang="ja-JP" smtClean="0"/>
              <a:t>2013.08.28 TSM (MT)</a:t>
            </a:r>
            <a:endParaRPr lang="en-US" altLang="ja-JP">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9706566E-6553-453C-B29D-FC0DE8394E7C}" type="slidenum">
              <a:rPr lang="en-US" altLang="ja-JP" smtClean="0"/>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Date Placeholder 3"/>
          <p:cNvSpPr>
            <a:spLocks noGrp="1"/>
          </p:cNvSpPr>
          <p:nvPr>
            <p:ph type="dt" sz="half" idx="10"/>
          </p:nvPr>
        </p:nvSpPr>
        <p:spPr/>
        <p:txBody>
          <a:bodyPr/>
          <a:lstStyle/>
          <a:p>
            <a:pPr>
              <a:defRPr/>
            </a:pPr>
            <a:r>
              <a:rPr lang="en-US" altLang="ja-JP" smtClean="0"/>
              <a:t>2013.08.28 TSM (MT)</a:t>
            </a:r>
            <a:endParaRPr lang="en-US" altLang="ja-JP">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9706566E-6553-453C-B29D-FC0DE8394E7C}" type="slidenum">
              <a:rPr lang="en-US" altLang="ja-JP" smtClean="0"/>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Date Placeholder 3"/>
          <p:cNvSpPr>
            <a:spLocks noGrp="1"/>
          </p:cNvSpPr>
          <p:nvPr>
            <p:ph type="dt" sz="half" idx="10"/>
          </p:nvPr>
        </p:nvSpPr>
        <p:spPr/>
        <p:txBody>
          <a:bodyPr/>
          <a:lstStyle/>
          <a:p>
            <a:pPr>
              <a:defRPr/>
            </a:pPr>
            <a:r>
              <a:rPr lang="en-US" altLang="ja-JP" smtClean="0"/>
              <a:t>2013.08.28 TSM (MT)</a:t>
            </a:r>
            <a:endParaRPr lang="en-US" altLang="ja-JP">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9706566E-6553-453C-B29D-FC0DE8394E7C}" type="slidenum">
              <a:rPr lang="en-US" altLang="ja-JP" smtClean="0"/>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Date Placeholder 3"/>
          <p:cNvSpPr>
            <a:spLocks noGrp="1"/>
          </p:cNvSpPr>
          <p:nvPr>
            <p:ph type="dt" sz="half" idx="10"/>
          </p:nvPr>
        </p:nvSpPr>
        <p:spPr/>
        <p:txBody>
          <a:bodyPr/>
          <a:lstStyle/>
          <a:p>
            <a:pPr>
              <a:defRPr/>
            </a:pPr>
            <a:r>
              <a:rPr lang="en-US" altLang="ja-JP" smtClean="0"/>
              <a:t>2013.08.28 TSM (MT)</a:t>
            </a:r>
            <a:endParaRPr lang="en-US" altLang="ja-JP">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9706566E-6553-453C-B29D-FC0DE8394E7C}" type="slidenum">
              <a:rPr lang="en-US" altLang="ja-JP" smtClean="0"/>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p:txBody>
      </p:sp>
      <p:sp>
        <p:nvSpPr>
          <p:cNvPr id="4" name="Date Placeholder 3"/>
          <p:cNvSpPr>
            <a:spLocks noGrp="1"/>
          </p:cNvSpPr>
          <p:nvPr>
            <p:ph type="dt" sz="half" idx="10"/>
          </p:nvPr>
        </p:nvSpPr>
        <p:spPr/>
        <p:txBody>
          <a:bodyPr/>
          <a:lstStyle/>
          <a:p>
            <a:pPr>
              <a:defRPr/>
            </a:pPr>
            <a:r>
              <a:rPr lang="en-US" altLang="ja-JP" smtClean="0"/>
              <a:t>2013.08.28 TSM (MT)</a:t>
            </a:r>
            <a:endParaRPr lang="en-US" altLang="ja-JP">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9706566E-6553-453C-B29D-FC0DE8394E7C}" type="slidenum">
              <a:rPr lang="en-US" altLang="ja-JP" smtClean="0"/>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Date Placeholder 4"/>
          <p:cNvSpPr>
            <a:spLocks noGrp="1"/>
          </p:cNvSpPr>
          <p:nvPr>
            <p:ph type="dt" sz="half" idx="10"/>
          </p:nvPr>
        </p:nvSpPr>
        <p:spPr/>
        <p:txBody>
          <a:bodyPr/>
          <a:lstStyle/>
          <a:p>
            <a:pPr>
              <a:defRPr/>
            </a:pPr>
            <a:r>
              <a:rPr lang="en-US" altLang="ja-JP" smtClean="0"/>
              <a:t>2013.08.28 TSM (MT)</a:t>
            </a:r>
            <a:endParaRPr lang="en-US" altLang="ja-JP">
              <a:ea typeface="ＭＳ Ｐゴシック" panose="020B0600070205080204" pitchFamily="50" charset="-128"/>
            </a:endParaRPr>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9706566E-6553-453C-B29D-FC0DE8394E7C}" type="slidenum">
              <a:rPr lang="en-US" altLang="ja-JP" smtClean="0"/>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7" name="Date Placeholder 6"/>
          <p:cNvSpPr>
            <a:spLocks noGrp="1"/>
          </p:cNvSpPr>
          <p:nvPr>
            <p:ph type="dt" sz="half" idx="10"/>
          </p:nvPr>
        </p:nvSpPr>
        <p:spPr/>
        <p:txBody>
          <a:bodyPr/>
          <a:lstStyle/>
          <a:p>
            <a:pPr>
              <a:defRPr/>
            </a:pPr>
            <a:r>
              <a:rPr lang="en-US" altLang="ja-JP" smtClean="0"/>
              <a:t>2013.08.28 TSM (MT)</a:t>
            </a:r>
            <a:endParaRPr lang="en-US" altLang="ja-JP">
              <a:ea typeface="ＭＳ Ｐゴシック" panose="020B0600070205080204" pitchFamily="50" charset="-128"/>
            </a:endParaRPr>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9706566E-6553-453C-B29D-FC0DE8394E7C}" type="slidenum">
              <a:rPr lang="en-US" altLang="ja-JP" smtClean="0"/>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Date Placeholder 2"/>
          <p:cNvSpPr>
            <a:spLocks noGrp="1"/>
          </p:cNvSpPr>
          <p:nvPr>
            <p:ph type="dt" sz="half" idx="10"/>
          </p:nvPr>
        </p:nvSpPr>
        <p:spPr/>
        <p:txBody>
          <a:bodyPr/>
          <a:lstStyle/>
          <a:p>
            <a:pPr>
              <a:defRPr/>
            </a:pPr>
            <a:r>
              <a:rPr lang="en-US" altLang="ja-JP" smtClean="0"/>
              <a:t>2013.08.28 TSM (MT)</a:t>
            </a:r>
            <a:endParaRPr lang="en-US" altLang="ja-JP">
              <a:ea typeface="ＭＳ Ｐゴシック" panose="020B0600070205080204" pitchFamily="50" charset="-128"/>
            </a:endParaRPr>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9706566E-6553-453C-B29D-FC0DE8394E7C}" type="slidenum">
              <a:rPr lang="en-US" altLang="ja-JP" smtClean="0"/>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ja-JP" smtClean="0"/>
              <a:t>2013.08.28 TSM (MT)</a:t>
            </a:r>
            <a:endParaRPr lang="en-US" altLang="ja-JP">
              <a:ea typeface="ＭＳ Ｐゴシック" panose="020B0600070205080204" pitchFamily="50" charset="-128"/>
            </a:endParaRPr>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9706566E-6553-453C-B29D-FC0DE8394E7C}" type="slidenum">
              <a:rPr lang="en-US" altLang="ja-JP"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ja-JP" smtClean="0"/>
              <a:t>Click to edit Master title style</a:t>
            </a:r>
            <a:endParaRPr lang="ja-JP"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pPr>
              <a:defRPr/>
            </a:pPr>
            <a:r>
              <a:rPr lang="en-US" altLang="ja-JP" smtClean="0"/>
              <a:t>2013.08.28 TSM (MT)</a:t>
            </a:r>
            <a:endParaRPr lang="en-US" altLang="ja-JP">
              <a:ea typeface="ＭＳ Ｐゴシック" panose="020B0600070205080204" pitchFamily="50" charset="-128"/>
            </a:endParaRPr>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9706566E-6553-453C-B29D-FC0DE8394E7C}" type="slidenum">
              <a:rPr lang="en-US" altLang="ja-JP" smtClean="0"/>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ja-JP" smtClean="0"/>
              <a:t>Click to edit Master title style</a:t>
            </a:r>
            <a:endParaRPr lang="ja-JP"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pPr>
              <a:defRPr/>
            </a:pPr>
            <a:r>
              <a:rPr lang="en-US" altLang="ja-JP" smtClean="0"/>
              <a:t>2013.08.28 TSM (MT)</a:t>
            </a:r>
            <a:endParaRPr lang="en-US" altLang="ja-JP">
              <a:ea typeface="ＭＳ Ｐゴシック" panose="020B0600070205080204" pitchFamily="50" charset="-128"/>
            </a:endParaRPr>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9706566E-6553-453C-B29D-FC0DE8394E7C}" type="slidenum">
              <a:rPr lang="en-US" altLang="ja-JP" smtClean="0"/>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ltLang="ja-JP" smtClean="0"/>
              <a:t>Click to edit Master title style</a:t>
            </a:r>
            <a:endParaRPr lang="ja-JP" alt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ja-JP" smtClean="0"/>
              <a:t>2013.08.28 TSM (MT)</a:t>
            </a:r>
            <a:endParaRPr lang="en-US" altLang="ja-JP">
              <a:ea typeface="ＭＳ Ｐゴシック" panose="020B0600070205080204" pitchFamily="50"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06566E-6553-453C-B29D-FC0DE8394E7C}"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タイトル 1"/>
          <p:cNvSpPr>
            <a:spLocks noGrp="1"/>
          </p:cNvSpPr>
          <p:nvPr>
            <p:ph type="ctrTitle"/>
          </p:nvPr>
        </p:nvSpPr>
        <p:spPr>
          <a:xfrm>
            <a:off x="630195" y="1368390"/>
            <a:ext cx="11034583" cy="2262187"/>
          </a:xfrm>
        </p:spPr>
        <p:txBody>
          <a:bodyPr>
            <a:normAutofit/>
          </a:bodyPr>
          <a:lstStyle/>
          <a:p>
            <a:r>
              <a:rPr lang="en-US" altLang="ja-JP" dirty="0" smtClean="0">
                <a:solidFill>
                  <a:schemeClr val="accent5"/>
                </a:solidFill>
                <a:latin typeface="Arial Unicode MS" panose="020B0604020202020204" pitchFamily="50" charset="-128"/>
                <a:ea typeface="Arial Unicode MS" panose="020B0604020202020204" pitchFamily="50" charset="-128"/>
                <a:cs typeface="Arial Unicode MS" panose="020B0604020202020204" pitchFamily="50" charset="-128"/>
              </a:rPr>
              <a:t>Patent Term Extension to drugs and new regenerative </a:t>
            </a:r>
            <a:r>
              <a:rPr lang="en-US" altLang="ja-JP" dirty="0">
                <a:solidFill>
                  <a:schemeClr val="accent5"/>
                </a:solidFill>
                <a:latin typeface="Arial Unicode MS" panose="020B0604020202020204" pitchFamily="50" charset="-128"/>
                <a:ea typeface="Arial Unicode MS" panose="020B0604020202020204" pitchFamily="50" charset="-128"/>
                <a:cs typeface="Arial Unicode MS" panose="020B0604020202020204" pitchFamily="50" charset="-128"/>
              </a:rPr>
              <a:t>medical </a:t>
            </a:r>
            <a:r>
              <a:rPr lang="en-US" altLang="ja-JP" dirty="0" smtClean="0">
                <a:solidFill>
                  <a:schemeClr val="accent5"/>
                </a:solidFill>
                <a:latin typeface="Arial Unicode MS" panose="020B0604020202020204" pitchFamily="50" charset="-128"/>
                <a:ea typeface="Arial Unicode MS" panose="020B0604020202020204" pitchFamily="50" charset="-128"/>
                <a:cs typeface="Arial Unicode MS" panose="020B0604020202020204" pitchFamily="50" charset="-128"/>
              </a:rPr>
              <a:t>products in Japan</a:t>
            </a:r>
            <a:endParaRPr lang="ja-JP" altLang="en-US" dirty="0" smtClean="0">
              <a:solidFill>
                <a:schemeClr val="accent5"/>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 name="スライド番号プレースホルダー 1"/>
          <p:cNvSpPr>
            <a:spLocks noGrp="1"/>
          </p:cNvSpPr>
          <p:nvPr>
            <p:ph type="sldNum" sz="quarter" idx="12"/>
          </p:nvPr>
        </p:nvSpPr>
        <p:spPr/>
        <p:txBody>
          <a:bodyPr/>
          <a:lstStyle/>
          <a:p>
            <a:pPr>
              <a:defRPr/>
            </a:pPr>
            <a:fld id="{972D69A8-C804-46F1-AB02-857AA9D582B3}" type="slidenum">
              <a:rPr lang="en-US" altLang="ja-JP" smtClean="0">
                <a:latin typeface="Arial" panose="020B0604020202020204" pitchFamily="34" charset="0"/>
                <a:cs typeface="Arial" panose="020B0604020202020204" pitchFamily="34" charset="0"/>
              </a:rPr>
              <a:pPr>
                <a:defRPr/>
              </a:pPr>
              <a:t>1</a:t>
            </a:fld>
            <a:endParaRPr lang="en-US" altLang="ja-JP">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497" y="5815535"/>
            <a:ext cx="3852660" cy="67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658497" y="4615206"/>
            <a:ext cx="3534033" cy="1200329"/>
          </a:xfrm>
          <a:prstGeom prst="rect">
            <a:avLst/>
          </a:prstGeom>
          <a:noFill/>
        </p:spPr>
        <p:txBody>
          <a:bodyPr wrap="square" rtlCol="0">
            <a:spAutoFit/>
          </a:bodyPr>
          <a:lstStyle/>
          <a:p>
            <a:pPr algn="ctr"/>
            <a:r>
              <a:rPr kumimoji="1" lang="en-US" altLang="ja-JP" dirty="0" smtClean="0">
                <a:latin typeface="Arial" panose="020B0604020202020204" pitchFamily="34" charset="0"/>
                <a:cs typeface="Arial" panose="020B0604020202020204" pitchFamily="34" charset="0"/>
              </a:rPr>
              <a:t>February 2015, INDIA</a:t>
            </a:r>
          </a:p>
          <a:p>
            <a:pPr algn="ctr"/>
            <a:r>
              <a:rPr kumimoji="1" lang="en-US" altLang="ja-JP" dirty="0" smtClean="0">
                <a:latin typeface="Arial" panose="020B0604020202020204" pitchFamily="34" charset="0"/>
                <a:cs typeface="Arial" panose="020B0604020202020204" pitchFamily="34" charset="0"/>
              </a:rPr>
              <a:t>Kiyoshi </a:t>
            </a:r>
            <a:r>
              <a:rPr kumimoji="1" lang="en-US" altLang="ja-JP" dirty="0">
                <a:latin typeface="Arial" panose="020B0604020202020204" pitchFamily="34" charset="0"/>
                <a:cs typeface="Arial" panose="020B0604020202020204" pitchFamily="34" charset="0"/>
              </a:rPr>
              <a:t>Kuzuwa</a:t>
            </a:r>
          </a:p>
          <a:p>
            <a:pPr algn="ctr"/>
            <a:r>
              <a:rPr kumimoji="1" lang="en-US" altLang="ja-JP" dirty="0" smtClean="0">
                <a:latin typeface="Arial" panose="020B0604020202020204" pitchFamily="34" charset="0"/>
                <a:cs typeface="Arial" panose="020B0604020202020204" pitchFamily="34" charset="0"/>
              </a:rPr>
              <a:t>Patent Attorney</a:t>
            </a:r>
          </a:p>
          <a:p>
            <a:pPr algn="ctr"/>
            <a:endParaRPr kumimoji="1" lang="ja-JP" alt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10</a:t>
            </a:fld>
            <a:endParaRPr lang="en-US" altLang="ja-JP">
              <a:latin typeface="Arial" panose="020B0604020202020204" pitchFamily="34" charset="0"/>
              <a:cs typeface="Arial" panose="020B0604020202020204" pitchFamily="34" charset="0"/>
            </a:endParaRPr>
          </a:p>
        </p:txBody>
      </p:sp>
      <p:sp>
        <p:nvSpPr>
          <p:cNvPr id="8" name="テキスト ボックス 13"/>
          <p:cNvSpPr txBox="1"/>
          <p:nvPr/>
        </p:nvSpPr>
        <p:spPr>
          <a:xfrm>
            <a:off x="1246312" y="3536813"/>
            <a:ext cx="811441" cy="707886"/>
          </a:xfrm>
          <a:prstGeom prst="rect">
            <a:avLst/>
          </a:prstGeom>
          <a:noFill/>
        </p:spPr>
        <p:txBody>
          <a:bodyPr wrap="none" rtlCol="0">
            <a:spAutoFit/>
          </a:bodyPr>
          <a:lstStyle/>
          <a:p>
            <a:r>
              <a:rPr kumimoji="1" lang="en-US" altLang="ja-JP" sz="4000" b="1" dirty="0" smtClean="0">
                <a:latin typeface="Arial" panose="020B0604020202020204" pitchFamily="34" charset="0"/>
                <a:cs typeface="Arial" panose="020B0604020202020204" pitchFamily="34" charset="0"/>
              </a:rPr>
              <a:t>JP</a:t>
            </a:r>
            <a:endParaRPr kumimoji="1" lang="ja-JP" altLang="en-US" sz="4000" b="1" dirty="0">
              <a:latin typeface="Arial" panose="020B0604020202020204" pitchFamily="34" charset="0"/>
              <a:cs typeface="Arial" panose="020B0604020202020204" pitchFamily="34" charset="0"/>
            </a:endParaRPr>
          </a:p>
        </p:txBody>
      </p:sp>
      <p:sp>
        <p:nvSpPr>
          <p:cNvPr id="9" name="テキスト ボックス 14"/>
          <p:cNvSpPr txBox="1"/>
          <p:nvPr/>
        </p:nvSpPr>
        <p:spPr>
          <a:xfrm>
            <a:off x="1190208" y="2258093"/>
            <a:ext cx="867545" cy="707886"/>
          </a:xfrm>
          <a:prstGeom prst="rect">
            <a:avLst/>
          </a:prstGeom>
          <a:noFill/>
        </p:spPr>
        <p:txBody>
          <a:bodyPr wrap="none" rtlCol="0">
            <a:spAutoFit/>
          </a:bodyPr>
          <a:lstStyle/>
          <a:p>
            <a:r>
              <a:rPr kumimoji="1" lang="en-US" altLang="ja-JP" sz="4000" b="1" dirty="0" smtClean="0">
                <a:latin typeface="Arial" panose="020B0604020202020204" pitchFamily="34" charset="0"/>
                <a:cs typeface="Arial" panose="020B0604020202020204" pitchFamily="34" charset="0"/>
              </a:rPr>
              <a:t>EP</a:t>
            </a:r>
            <a:endParaRPr kumimoji="1" lang="ja-JP" altLang="en-US" sz="4000" b="1" dirty="0">
              <a:latin typeface="Arial" panose="020B0604020202020204" pitchFamily="34" charset="0"/>
              <a:cs typeface="Arial" panose="020B0604020202020204" pitchFamily="34" charset="0"/>
            </a:endParaRPr>
          </a:p>
        </p:txBody>
      </p:sp>
      <p:sp>
        <p:nvSpPr>
          <p:cNvPr id="10" name="正方形/長方形 19"/>
          <p:cNvSpPr/>
          <p:nvPr/>
        </p:nvSpPr>
        <p:spPr>
          <a:xfrm>
            <a:off x="3480511" y="1952013"/>
            <a:ext cx="5472608" cy="113965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rgbClr val="006600"/>
                </a:solidFill>
                <a:latin typeface="Arial" panose="020B0604020202020204" pitchFamily="34" charset="0"/>
                <a:cs typeface="Arial" panose="020B0604020202020204" pitchFamily="34" charset="0"/>
              </a:rPr>
              <a:t>Substance Patent </a:t>
            </a:r>
          </a:p>
          <a:p>
            <a:pPr algn="ctr"/>
            <a:r>
              <a:rPr lang="en-US" altLang="ja-JP" b="1" dirty="0" smtClean="0">
                <a:solidFill>
                  <a:srgbClr val="006600"/>
                </a:solidFill>
                <a:latin typeface="Arial" panose="020B0604020202020204" pitchFamily="34" charset="0"/>
                <a:cs typeface="Arial" panose="020B0604020202020204" pitchFamily="34" charset="0"/>
              </a:rPr>
              <a:t>“Compound A”</a:t>
            </a:r>
            <a:endParaRPr lang="en-US" altLang="ja-JP" b="1" dirty="0">
              <a:solidFill>
                <a:srgbClr val="006600"/>
              </a:solidFill>
              <a:latin typeface="Arial" panose="020B0604020202020204" pitchFamily="34" charset="0"/>
              <a:cs typeface="Arial" panose="020B0604020202020204" pitchFamily="34" charset="0"/>
            </a:endParaRPr>
          </a:p>
        </p:txBody>
      </p:sp>
      <p:sp>
        <p:nvSpPr>
          <p:cNvPr id="11" name="Rectangle 1040"/>
          <p:cNvSpPr>
            <a:spLocks noChangeArrowheads="1"/>
          </p:cNvSpPr>
          <p:nvPr/>
        </p:nvSpPr>
        <p:spPr bwMode="auto">
          <a:xfrm>
            <a:off x="8953996" y="1931330"/>
            <a:ext cx="2238414" cy="113965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dirty="0" smtClean="0">
                <a:latin typeface="Arial" panose="020B0604020202020204" pitchFamily="34" charset="0"/>
                <a:cs typeface="Arial" panose="020B0604020202020204" pitchFamily="34" charset="0"/>
              </a:rPr>
              <a:t>Any use </a:t>
            </a:r>
          </a:p>
        </p:txBody>
      </p:sp>
      <p:sp>
        <p:nvSpPr>
          <p:cNvPr id="12" name="Rectangle 1040"/>
          <p:cNvSpPr>
            <a:spLocks noChangeArrowheads="1"/>
          </p:cNvSpPr>
          <p:nvPr/>
        </p:nvSpPr>
        <p:spPr bwMode="auto">
          <a:xfrm>
            <a:off x="8981018" y="3401995"/>
            <a:ext cx="2208247" cy="31420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dirty="0" smtClean="0">
                <a:solidFill>
                  <a:srgbClr val="000000"/>
                </a:solidFill>
                <a:latin typeface="Arial" panose="020B0604020202020204" pitchFamily="34" charset="0"/>
                <a:cs typeface="Arial" panose="020B0604020202020204" pitchFamily="34" charset="0"/>
              </a:rPr>
              <a:t>Pain relief</a:t>
            </a:r>
            <a:endParaRPr lang="ja-JP" altLang="en-US" b="1" dirty="0">
              <a:solidFill>
                <a:srgbClr val="000000"/>
              </a:solidFill>
              <a:latin typeface="Arial" panose="020B0604020202020204" pitchFamily="34" charset="0"/>
              <a:cs typeface="Arial" panose="020B0604020202020204" pitchFamily="34" charset="0"/>
            </a:endParaRPr>
          </a:p>
        </p:txBody>
      </p:sp>
      <p:sp>
        <p:nvSpPr>
          <p:cNvPr id="13" name="Rectangle 1040"/>
          <p:cNvSpPr>
            <a:spLocks noChangeArrowheads="1"/>
          </p:cNvSpPr>
          <p:nvPr/>
        </p:nvSpPr>
        <p:spPr bwMode="auto">
          <a:xfrm>
            <a:off x="8981016" y="3906051"/>
            <a:ext cx="1487067" cy="290739"/>
          </a:xfrm>
          <a:prstGeom prst="rect">
            <a:avLst/>
          </a:prstGeom>
          <a:solidFill>
            <a:srgbClr val="00B0F0"/>
          </a:solidFill>
          <a:ln w="9525">
            <a:solidFill>
              <a:schemeClr val="tx1"/>
            </a:solidFill>
            <a:miter lim="800000"/>
            <a:headEnd/>
            <a:tailEnd/>
          </a:ln>
          <a:effectLst/>
        </p:spPr>
        <p:txBody>
          <a:bodyPr wrap="none" anchor="ctr"/>
          <a:lstStyle/>
          <a:p>
            <a:pPr algn="ctr"/>
            <a:r>
              <a:rPr lang="en-US" altLang="ja-JP" b="1" dirty="0" smtClean="0">
                <a:solidFill>
                  <a:srgbClr val="000000"/>
                </a:solidFill>
                <a:latin typeface="Arial" panose="020B0604020202020204" pitchFamily="34" charset="0"/>
                <a:cs typeface="Arial" panose="020B0604020202020204" pitchFamily="34" charset="0"/>
              </a:rPr>
              <a:t>Anti-cancer</a:t>
            </a:r>
            <a:endParaRPr lang="ja-JP" altLang="en-US" b="1" dirty="0">
              <a:solidFill>
                <a:srgbClr val="000000"/>
              </a:solidFill>
              <a:latin typeface="Arial" panose="020B0604020202020204" pitchFamily="34" charset="0"/>
              <a:cs typeface="Arial" panose="020B0604020202020204" pitchFamily="34" charset="0"/>
            </a:endParaRPr>
          </a:p>
        </p:txBody>
      </p:sp>
      <p:sp>
        <p:nvSpPr>
          <p:cNvPr id="14" name="正方形/長方形 31"/>
          <p:cNvSpPr/>
          <p:nvPr/>
        </p:nvSpPr>
        <p:spPr>
          <a:xfrm>
            <a:off x="11291011" y="3380350"/>
            <a:ext cx="312907" cy="369332"/>
          </a:xfrm>
          <a:prstGeom prst="rect">
            <a:avLst/>
          </a:prstGeom>
        </p:spPr>
        <p:txBody>
          <a:bodyPr wrap="none">
            <a:spAutoFit/>
          </a:bodyPr>
          <a:lstStyle/>
          <a:p>
            <a:pPr algn="ctr"/>
            <a:r>
              <a:rPr lang="en-US" altLang="ja-JP" b="1" dirty="0" smtClean="0">
                <a:latin typeface="Arial" panose="020B0604020202020204" pitchFamily="34" charset="0"/>
                <a:cs typeface="Arial" panose="020B0604020202020204" pitchFamily="34" charset="0"/>
              </a:rPr>
              <a:t>1</a:t>
            </a:r>
            <a:endParaRPr lang="en-US" altLang="ja-JP" b="1" dirty="0">
              <a:latin typeface="Arial" panose="020B0604020202020204" pitchFamily="34" charset="0"/>
              <a:cs typeface="Arial" panose="020B0604020202020204" pitchFamily="34" charset="0"/>
            </a:endParaRPr>
          </a:p>
        </p:txBody>
      </p:sp>
      <p:sp>
        <p:nvSpPr>
          <p:cNvPr id="15" name="正方形/長方形 32"/>
          <p:cNvSpPr/>
          <p:nvPr/>
        </p:nvSpPr>
        <p:spPr>
          <a:xfrm>
            <a:off x="11291011" y="3890756"/>
            <a:ext cx="312907" cy="369332"/>
          </a:xfrm>
          <a:prstGeom prst="rect">
            <a:avLst/>
          </a:prstGeom>
        </p:spPr>
        <p:txBody>
          <a:bodyPr wrap="none">
            <a:spAutoFit/>
          </a:bodyPr>
          <a:lstStyle/>
          <a:p>
            <a:pPr algn="ctr"/>
            <a:r>
              <a:rPr lang="en-US" altLang="ja-JP" b="1" dirty="0" smtClean="0">
                <a:latin typeface="Arial" panose="020B0604020202020204" pitchFamily="34" charset="0"/>
                <a:cs typeface="Arial" panose="020B0604020202020204" pitchFamily="34" charset="0"/>
              </a:rPr>
              <a:t>2</a:t>
            </a:r>
            <a:endParaRPr lang="en-US" altLang="ja-JP" b="1" dirty="0">
              <a:latin typeface="Arial" panose="020B0604020202020204" pitchFamily="34" charset="0"/>
              <a:cs typeface="Arial" panose="020B0604020202020204" pitchFamily="34" charset="0"/>
            </a:endParaRPr>
          </a:p>
        </p:txBody>
      </p:sp>
      <p:cxnSp>
        <p:nvCxnSpPr>
          <p:cNvPr id="16" name="直線矢印コネクタ 39"/>
          <p:cNvCxnSpPr/>
          <p:nvPr/>
        </p:nvCxnSpPr>
        <p:spPr>
          <a:xfrm>
            <a:off x="3011149" y="2009292"/>
            <a:ext cx="0" cy="108237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41"/>
          <p:cNvCxnSpPr/>
          <p:nvPr/>
        </p:nvCxnSpPr>
        <p:spPr>
          <a:xfrm>
            <a:off x="3011149" y="3345163"/>
            <a:ext cx="0" cy="117909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42"/>
          <p:cNvCxnSpPr/>
          <p:nvPr/>
        </p:nvCxnSpPr>
        <p:spPr>
          <a:xfrm flipH="1">
            <a:off x="3480511" y="4664150"/>
            <a:ext cx="7718781" cy="0"/>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正方形/長方形 44"/>
          <p:cNvSpPr/>
          <p:nvPr/>
        </p:nvSpPr>
        <p:spPr>
          <a:xfrm rot="16200000">
            <a:off x="1424059" y="2968308"/>
            <a:ext cx="1992854" cy="707886"/>
          </a:xfrm>
          <a:prstGeom prst="rect">
            <a:avLst/>
          </a:prstGeom>
        </p:spPr>
        <p:txBody>
          <a:bodyPr wrap="none">
            <a:spAutoFit/>
          </a:bodyPr>
          <a:lstStyle/>
          <a:p>
            <a:pPr algn="ctr"/>
            <a:r>
              <a:rPr lang="en-US" altLang="ja-JP" sz="2000" b="1" dirty="0" smtClean="0">
                <a:solidFill>
                  <a:srgbClr val="002060"/>
                </a:solidFill>
                <a:latin typeface="Arial" panose="020B0604020202020204" pitchFamily="34" charset="0"/>
                <a:cs typeface="Arial" panose="020B0604020202020204" pitchFamily="34" charset="0"/>
              </a:rPr>
              <a:t>The scope of </a:t>
            </a:r>
          </a:p>
          <a:p>
            <a:pPr algn="ctr"/>
            <a:r>
              <a:rPr lang="en-US" altLang="ja-JP" sz="2000" b="1" dirty="0" smtClean="0">
                <a:solidFill>
                  <a:srgbClr val="002060"/>
                </a:solidFill>
                <a:latin typeface="Arial" panose="020B0604020202020204" pitchFamily="34" charset="0"/>
                <a:cs typeface="Arial" panose="020B0604020202020204" pitchFamily="34" charset="0"/>
              </a:rPr>
              <a:t>granted claims</a:t>
            </a:r>
            <a:endParaRPr lang="en-US" altLang="ja-JP" sz="2000" b="1" dirty="0">
              <a:solidFill>
                <a:srgbClr val="002060"/>
              </a:solidFill>
              <a:latin typeface="Arial" panose="020B0604020202020204" pitchFamily="34" charset="0"/>
              <a:cs typeface="Arial" panose="020B0604020202020204" pitchFamily="34" charset="0"/>
            </a:endParaRPr>
          </a:p>
        </p:txBody>
      </p:sp>
      <p:sp>
        <p:nvSpPr>
          <p:cNvPr id="20" name="正方形/長方形 45"/>
          <p:cNvSpPr/>
          <p:nvPr/>
        </p:nvSpPr>
        <p:spPr>
          <a:xfrm>
            <a:off x="3929235" y="4666937"/>
            <a:ext cx="6807568" cy="400110"/>
          </a:xfrm>
          <a:prstGeom prst="rect">
            <a:avLst/>
          </a:prstGeom>
        </p:spPr>
        <p:txBody>
          <a:bodyPr wrap="square">
            <a:spAutoFit/>
          </a:bodyPr>
          <a:lstStyle/>
          <a:p>
            <a:pPr algn="ctr"/>
            <a:r>
              <a:rPr lang="en-US" altLang="ja-JP" sz="2000" b="1" dirty="0" smtClean="0">
                <a:solidFill>
                  <a:srgbClr val="002060"/>
                </a:solidFill>
                <a:latin typeface="Arial" panose="020B0604020202020204" pitchFamily="34" charset="0"/>
                <a:cs typeface="Arial" panose="020B0604020202020204" pitchFamily="34" charset="0"/>
              </a:rPr>
              <a:t>Patent term</a:t>
            </a:r>
            <a:endParaRPr lang="en-US" altLang="ja-JP" sz="2000" b="1" dirty="0">
              <a:solidFill>
                <a:srgbClr val="002060"/>
              </a:solidFill>
              <a:latin typeface="Arial" panose="020B0604020202020204" pitchFamily="34" charset="0"/>
              <a:cs typeface="Arial" panose="020B0604020202020204" pitchFamily="34" charset="0"/>
            </a:endParaRPr>
          </a:p>
        </p:txBody>
      </p:sp>
      <p:sp>
        <p:nvSpPr>
          <p:cNvPr id="21" name="正方形/長方形 33"/>
          <p:cNvSpPr/>
          <p:nvPr/>
        </p:nvSpPr>
        <p:spPr>
          <a:xfrm>
            <a:off x="3497285" y="3345163"/>
            <a:ext cx="5472608" cy="113965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rgbClr val="006600"/>
                </a:solidFill>
                <a:latin typeface="Arial" panose="020B0604020202020204" pitchFamily="34" charset="0"/>
                <a:cs typeface="Arial" panose="020B0604020202020204" pitchFamily="34" charset="0"/>
              </a:rPr>
              <a:t>Substance Patent </a:t>
            </a:r>
          </a:p>
          <a:p>
            <a:pPr algn="ctr"/>
            <a:r>
              <a:rPr lang="en-US" altLang="ja-JP" b="1" dirty="0" smtClean="0">
                <a:solidFill>
                  <a:srgbClr val="006600"/>
                </a:solidFill>
                <a:latin typeface="Arial" panose="020B0604020202020204" pitchFamily="34" charset="0"/>
                <a:cs typeface="Arial" panose="020B0604020202020204" pitchFamily="34" charset="0"/>
              </a:rPr>
              <a:t>“Compound A”</a:t>
            </a:r>
            <a:endParaRPr lang="en-US" altLang="ja-JP" b="1" dirty="0">
              <a:solidFill>
                <a:srgbClr val="006600"/>
              </a:solidFill>
              <a:latin typeface="Arial" panose="020B0604020202020204" pitchFamily="34" charset="0"/>
              <a:cs typeface="Arial" panose="020B0604020202020204" pitchFamily="34" charset="0"/>
            </a:endParaRPr>
          </a:p>
        </p:txBody>
      </p:sp>
      <p:cxnSp>
        <p:nvCxnSpPr>
          <p:cNvPr id="22" name="AutoShape 1035"/>
          <p:cNvCxnSpPr>
            <a:cxnSpLocks noChangeShapeType="1"/>
          </p:cNvCxnSpPr>
          <p:nvPr/>
        </p:nvCxnSpPr>
        <p:spPr bwMode="auto">
          <a:xfrm>
            <a:off x="1031268" y="1821200"/>
            <a:ext cx="7924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1038"/>
          <p:cNvSpPr>
            <a:spLocks noChangeArrowheads="1"/>
          </p:cNvSpPr>
          <p:nvPr/>
        </p:nvSpPr>
        <p:spPr bwMode="auto">
          <a:xfrm>
            <a:off x="3517907" y="1738650"/>
            <a:ext cx="5444512" cy="7629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25" name="Rectangle 1040"/>
          <p:cNvSpPr>
            <a:spLocks noChangeArrowheads="1"/>
          </p:cNvSpPr>
          <p:nvPr/>
        </p:nvSpPr>
        <p:spPr bwMode="auto">
          <a:xfrm>
            <a:off x="8962419" y="1738650"/>
            <a:ext cx="2226845" cy="82550"/>
          </a:xfrm>
          <a:prstGeom prst="rect">
            <a:avLst/>
          </a:prstGeom>
          <a:solidFill>
            <a:srgbClr val="FF0000"/>
          </a:solidFill>
          <a:ln w="9525">
            <a:solidFill>
              <a:schemeClr val="tx1"/>
            </a:solidFill>
            <a:miter lim="800000"/>
            <a:headEnd/>
            <a:tailEnd/>
          </a:ln>
          <a:effectLs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26" name="Text Box 1058"/>
          <p:cNvSpPr txBox="1">
            <a:spLocks noChangeArrowheads="1"/>
          </p:cNvSpPr>
          <p:nvPr/>
        </p:nvSpPr>
        <p:spPr bwMode="auto">
          <a:xfrm>
            <a:off x="7245801" y="1253981"/>
            <a:ext cx="33528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Original Expiry Date</a:t>
            </a:r>
          </a:p>
        </p:txBody>
      </p:sp>
      <p:sp>
        <p:nvSpPr>
          <p:cNvPr id="27" name="Text Box 1064"/>
          <p:cNvSpPr txBox="1">
            <a:spLocks noChangeArrowheads="1"/>
          </p:cNvSpPr>
          <p:nvPr/>
        </p:nvSpPr>
        <p:spPr bwMode="auto">
          <a:xfrm>
            <a:off x="2267401" y="1287725"/>
            <a:ext cx="32512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Registration Date</a:t>
            </a:r>
          </a:p>
        </p:txBody>
      </p:sp>
      <p:cxnSp>
        <p:nvCxnSpPr>
          <p:cNvPr id="28" name="AutoShape 1068"/>
          <p:cNvCxnSpPr>
            <a:cxnSpLocks noChangeShapeType="1"/>
          </p:cNvCxnSpPr>
          <p:nvPr/>
        </p:nvCxnSpPr>
        <p:spPr bwMode="auto">
          <a:xfrm>
            <a:off x="8973001" y="1571013"/>
            <a:ext cx="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068"/>
          <p:cNvCxnSpPr>
            <a:cxnSpLocks noChangeShapeType="1"/>
          </p:cNvCxnSpPr>
          <p:nvPr/>
        </p:nvCxnSpPr>
        <p:spPr bwMode="auto">
          <a:xfrm>
            <a:off x="3516412" y="1606446"/>
            <a:ext cx="0" cy="2193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7"/>
          <p:cNvCxnSpPr/>
          <p:nvPr/>
        </p:nvCxnSpPr>
        <p:spPr>
          <a:xfrm flipH="1">
            <a:off x="988713" y="4664150"/>
            <a:ext cx="2381041" cy="42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1" name="表 10"/>
          <p:cNvGraphicFramePr>
            <a:graphicFrameLocks noGrp="1"/>
          </p:cNvGraphicFramePr>
          <p:nvPr>
            <p:extLst>
              <p:ext uri="{D42A27DB-BD31-4B8C-83A1-F6EECF244321}">
                <p14:modId xmlns:p14="http://schemas.microsoft.com/office/powerpoint/2010/main" val="1875787532"/>
              </p:ext>
            </p:extLst>
          </p:nvPr>
        </p:nvGraphicFramePr>
        <p:xfrm>
          <a:off x="2778826" y="5578434"/>
          <a:ext cx="7213600" cy="1127760"/>
        </p:xfrm>
        <a:graphic>
          <a:graphicData uri="http://schemas.openxmlformats.org/drawingml/2006/table">
            <a:tbl>
              <a:tblPr firstRow="1" bandRow="1">
                <a:tableStyleId>{5C22544A-7EE6-4342-B048-85BDC9FD1C3A}</a:tableStyleId>
              </a:tblPr>
              <a:tblGrid>
                <a:gridCol w="1930400"/>
                <a:gridCol w="2730701"/>
                <a:gridCol w="2552499"/>
              </a:tblGrid>
              <a:tr h="144016">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Marketing </a:t>
                      </a:r>
                    </a:p>
                    <a:p>
                      <a:pPr algn="ctr"/>
                      <a:r>
                        <a:rPr kumimoji="1" lang="en-US" altLang="ja-JP" sz="1400" baseline="0" dirty="0" smtClean="0">
                          <a:solidFill>
                            <a:schemeClr val="bg1"/>
                          </a:solidFill>
                          <a:latin typeface="Arial" panose="020B0604020202020204" pitchFamily="34" charset="0"/>
                          <a:cs typeface="Arial" panose="020B0604020202020204" pitchFamily="34" charset="0"/>
                        </a:rPr>
                        <a:t>approval</a:t>
                      </a:r>
                      <a:endParaRPr kumimoji="1" lang="ja-JP" altLang="en-US" sz="1400" dirty="0">
                        <a:solidFill>
                          <a:schemeClr val="bg1"/>
                        </a:solidFill>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Active</a:t>
                      </a:r>
                      <a:r>
                        <a:rPr kumimoji="1" lang="en-US" altLang="ja-JP" sz="1400" baseline="0" dirty="0" smtClean="0">
                          <a:solidFill>
                            <a:schemeClr val="bg1"/>
                          </a:solidFill>
                          <a:latin typeface="Arial" panose="020B0604020202020204" pitchFamily="34" charset="0"/>
                          <a:cs typeface="Arial" panose="020B0604020202020204" pitchFamily="34" charset="0"/>
                        </a:rPr>
                        <a:t> ingredient</a:t>
                      </a:r>
                      <a:endParaRPr kumimoji="1" lang="ja-JP" altLang="en-US" sz="1400" dirty="0">
                        <a:solidFill>
                          <a:schemeClr val="bg1"/>
                        </a:solidFill>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Effect/efficacy</a:t>
                      </a:r>
                      <a:endParaRPr kumimoji="1" lang="ja-JP" altLang="en-US" sz="1400" dirty="0">
                        <a:solidFill>
                          <a:schemeClr val="bg1"/>
                        </a:solidFill>
                        <a:latin typeface="Arial" panose="020B0604020202020204" pitchFamily="34" charset="0"/>
                        <a:cs typeface="Arial" panose="020B0604020202020204" pitchFamily="34" charset="0"/>
                      </a:endParaRPr>
                    </a:p>
                  </a:txBody>
                  <a:tcPr marL="121920" marR="121920"/>
                </a:tc>
              </a:tr>
              <a:tr h="199256">
                <a:tc>
                  <a:txBody>
                    <a:bodyPr/>
                    <a:lstStyle/>
                    <a:p>
                      <a:pPr algn="ctr"/>
                      <a:r>
                        <a:rPr kumimoji="1" lang="en-US" altLang="ja-JP" sz="1400" b="1" dirty="0" smtClean="0">
                          <a:latin typeface="Arial" panose="020B0604020202020204" pitchFamily="34" charset="0"/>
                          <a:cs typeface="Arial" panose="020B0604020202020204" pitchFamily="34" charset="0"/>
                        </a:rPr>
                        <a:t>1</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Compound A</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a:latin typeface="Arial" panose="020B0604020202020204" pitchFamily="34" charset="0"/>
                        <a:cs typeface="Arial" panose="020B0604020202020204" pitchFamily="34" charset="0"/>
                      </a:endParaRPr>
                    </a:p>
                  </a:txBody>
                  <a:tcPr marL="121920" marR="121920">
                    <a:solidFill>
                      <a:srgbClr val="FF00FF"/>
                    </a:solidFill>
                  </a:tcPr>
                </a:tc>
              </a:tr>
              <a:tr h="182488">
                <a:tc>
                  <a:txBody>
                    <a:bodyPr/>
                    <a:lstStyle/>
                    <a:p>
                      <a:pPr algn="ctr"/>
                      <a:r>
                        <a:rPr kumimoji="1" lang="en-US" altLang="ja-JP" sz="1400" b="1" baseline="0" dirty="0" smtClean="0">
                          <a:latin typeface="Arial" panose="020B0604020202020204" pitchFamily="34" charset="0"/>
                          <a:cs typeface="Arial" panose="020B0604020202020204" pitchFamily="34" charset="0"/>
                        </a:rPr>
                        <a:t> 2</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Compound A</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Anti-cancer</a:t>
                      </a:r>
                      <a:endParaRPr kumimoji="1" lang="ja-JP" altLang="en-US" sz="1400" b="1" dirty="0" smtClean="0">
                        <a:latin typeface="Arial" panose="020B0604020202020204" pitchFamily="34" charset="0"/>
                        <a:cs typeface="Arial" panose="020B0604020202020204" pitchFamily="34" charset="0"/>
                      </a:endParaRPr>
                    </a:p>
                  </a:txBody>
                  <a:tcPr marL="121920" marR="121920">
                    <a:solidFill>
                      <a:srgbClr val="00B0F0"/>
                    </a:solidFill>
                  </a:tcPr>
                </a:tc>
              </a:tr>
            </a:tbl>
          </a:graphicData>
        </a:graphic>
      </p:graphicFrame>
      <p:sp>
        <p:nvSpPr>
          <p:cNvPr id="34" name="Rectangle 33"/>
          <p:cNvSpPr/>
          <p:nvPr/>
        </p:nvSpPr>
        <p:spPr>
          <a:xfrm>
            <a:off x="2760822" y="5085010"/>
            <a:ext cx="3616696" cy="369332"/>
          </a:xfrm>
          <a:prstGeom prst="rect">
            <a:avLst/>
          </a:prstGeom>
          <a:ln>
            <a:solidFill>
              <a:schemeClr val="accent1"/>
            </a:solidFill>
          </a:ln>
        </p:spPr>
        <p:txBody>
          <a:bodyPr wrap="none">
            <a:spAutoFit/>
          </a:bodyPr>
          <a:lstStyle/>
          <a:p>
            <a:pPr>
              <a:buFontTx/>
              <a:buNone/>
            </a:pPr>
            <a:r>
              <a:rPr lang="en-US" altLang="ja-JP" dirty="0" smtClean="0">
                <a:latin typeface="Arial" panose="020B0604020202020204" pitchFamily="34" charset="0"/>
                <a:cs typeface="Arial" panose="020B0604020202020204" pitchFamily="34" charset="0"/>
              </a:rPr>
              <a:t>[Patented Claim 1] Compound A</a:t>
            </a:r>
            <a:r>
              <a:rPr lang="ja-JP" altLang="en-US" dirty="0" smtClean="0">
                <a:latin typeface="Arial" panose="020B0604020202020204" pitchFamily="34" charset="0"/>
                <a:cs typeface="Arial" panose="020B0604020202020204" pitchFamily="34" charset="0"/>
              </a:rPr>
              <a:t> </a:t>
            </a:r>
            <a:endParaRPr lang="en-US" altLang="ja-JP" dirty="0" smtClean="0">
              <a:latin typeface="Arial" panose="020B0604020202020204" pitchFamily="34" charset="0"/>
              <a:cs typeface="Arial" panose="020B0604020202020204" pitchFamily="34" charset="0"/>
            </a:endParaRPr>
          </a:p>
        </p:txBody>
      </p:sp>
      <p:sp>
        <p:nvSpPr>
          <p:cNvPr id="33" name="Title 1"/>
          <p:cNvSpPr txBox="1">
            <a:spLocks/>
          </p:cNvSpPr>
          <p:nvPr/>
        </p:nvSpPr>
        <p:spPr bwMode="auto">
          <a:xfrm>
            <a:off x="1921674" y="521177"/>
            <a:ext cx="8911687" cy="741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de-DE" altLang="ja-JP" sz="3600" b="0" i="0" u="none" strike="noStrike" kern="1200" cap="none" spc="0" normalizeH="0" baseline="0" noProof="0" dirty="0" err="1" smtClean="0">
                <a:ln>
                  <a:noFill/>
                </a:ln>
                <a:solidFill>
                  <a:srgbClr val="178DBB"/>
                </a:solidFill>
                <a:effectLst/>
                <a:uLnTx/>
                <a:uFillTx/>
                <a:latin typeface="Arial" panose="020B0604020202020204" pitchFamily="34" charset="0"/>
                <a:ea typeface="+mj-ea"/>
                <a:cs typeface="Arial" panose="020B0604020202020204" pitchFamily="34" charset="0"/>
              </a:rPr>
              <a:t>What</a:t>
            </a:r>
            <a:r>
              <a:rPr kumimoji="1" lang="de-DE" altLang="ja-JP" sz="3600" b="0" i="0" u="none" strike="noStrike" kern="1200" cap="none" spc="0" normalizeH="0" baseline="0" noProof="0" dirty="0" smtClean="0">
                <a:ln>
                  <a:noFill/>
                </a:ln>
                <a:solidFill>
                  <a:srgbClr val="178DBB"/>
                </a:solidFill>
                <a:effectLst/>
                <a:uLnTx/>
                <a:uFillTx/>
                <a:latin typeface="Arial" panose="020B0604020202020204" pitchFamily="34" charset="0"/>
                <a:ea typeface="+mj-ea"/>
                <a:cs typeface="Arial" panose="020B0604020202020204" pitchFamily="34" charset="0"/>
              </a:rPr>
              <a:t> </a:t>
            </a:r>
            <a:r>
              <a:rPr kumimoji="1" lang="de-DE" altLang="ja-JP" sz="3600" b="0" i="0" u="none" strike="noStrike" kern="1200" cap="none" spc="0" normalizeH="0" baseline="0" noProof="0" dirty="0" err="1" smtClean="0">
                <a:ln>
                  <a:noFill/>
                </a:ln>
                <a:solidFill>
                  <a:srgbClr val="178DBB"/>
                </a:solidFill>
                <a:effectLst/>
                <a:uLnTx/>
                <a:uFillTx/>
                <a:latin typeface="Arial" panose="020B0604020202020204" pitchFamily="34" charset="0"/>
                <a:ea typeface="+mj-ea"/>
                <a:cs typeface="Arial" panose="020B0604020202020204" pitchFamily="34" charset="0"/>
              </a:rPr>
              <a:t>is</a:t>
            </a:r>
            <a:r>
              <a:rPr kumimoji="1" lang="de-DE" altLang="ja-JP" sz="3600" b="0" i="0" u="none" strike="noStrike" kern="1200" cap="none" spc="0" normalizeH="0" baseline="0" noProof="0" dirty="0" smtClean="0">
                <a:ln>
                  <a:noFill/>
                </a:ln>
                <a:solidFill>
                  <a:srgbClr val="178DBB"/>
                </a:solidFill>
                <a:effectLst/>
                <a:uLnTx/>
                <a:uFillTx/>
                <a:latin typeface="Arial" panose="020B0604020202020204" pitchFamily="34" charset="0"/>
                <a:ea typeface="+mj-ea"/>
                <a:cs typeface="Arial" panose="020B0604020202020204" pitchFamily="34" charset="0"/>
              </a:rPr>
              <a:t> </a:t>
            </a:r>
            <a:r>
              <a:rPr kumimoji="1" lang="de-DE" altLang="ja-JP" sz="3600" b="0" i="0" u="none" strike="noStrike" kern="1200" cap="none" spc="0" normalizeH="0" baseline="0" noProof="0" dirty="0" err="1" smtClean="0">
                <a:ln>
                  <a:noFill/>
                </a:ln>
                <a:solidFill>
                  <a:srgbClr val="178DBB"/>
                </a:solidFill>
                <a:effectLst/>
                <a:uLnTx/>
                <a:uFillTx/>
                <a:latin typeface="Arial" panose="020B0604020202020204" pitchFamily="34" charset="0"/>
                <a:ea typeface="+mj-ea"/>
                <a:cs typeface="Arial" panose="020B0604020202020204" pitchFamily="34" charset="0"/>
              </a:rPr>
              <a:t>extended</a:t>
            </a:r>
            <a:r>
              <a:rPr kumimoji="1" lang="de-DE" altLang="ja-JP" sz="3600" b="0" i="0" u="none" strike="noStrike" kern="1200" cap="none" spc="0" normalizeH="0" baseline="0" noProof="0" dirty="0" smtClean="0">
                <a:ln>
                  <a:noFill/>
                </a:ln>
                <a:solidFill>
                  <a:srgbClr val="178DBB"/>
                </a:solidFill>
                <a:effectLst/>
                <a:uLnTx/>
                <a:uFillTx/>
                <a:latin typeface="Arial" panose="020B0604020202020204" pitchFamily="34" charset="0"/>
                <a:ea typeface="+mj-ea"/>
                <a:cs typeface="Arial" panose="020B0604020202020204" pitchFamily="34" charset="0"/>
              </a:rPr>
              <a:t>?</a:t>
            </a:r>
            <a:endParaRPr kumimoji="1" lang="ja-JP" altLang="en-US" sz="3600" b="0" i="0" u="none" strike="noStrike" kern="1200" cap="none" spc="0" normalizeH="0" baseline="0" noProof="0" dirty="0">
              <a:ln>
                <a:noFill/>
              </a:ln>
              <a:solidFill>
                <a:srgbClr val="178DBB"/>
              </a:solidFill>
              <a:effectLst/>
              <a:uLnTx/>
              <a:uFillTx/>
              <a:latin typeface="Arial" panose="020B0604020202020204" pitchFamily="34" charset="0"/>
              <a:ea typeface="+mj-ea"/>
              <a:cs typeface="Arial" panose="020B0604020202020204" pitchFamily="34" charset="0"/>
            </a:endParaRPr>
          </a:p>
        </p:txBody>
      </p:sp>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11</a:t>
            </a:fld>
            <a:endParaRPr lang="en-US" altLang="ja-JP">
              <a:latin typeface="Arial" panose="020B0604020202020204" pitchFamily="34" charset="0"/>
              <a:cs typeface="Arial" panose="020B0604020202020204" pitchFamily="34" charset="0"/>
            </a:endParaRPr>
          </a:p>
        </p:txBody>
      </p:sp>
      <p:sp>
        <p:nvSpPr>
          <p:cNvPr id="32" name="正方形/長方形 20"/>
          <p:cNvSpPr/>
          <p:nvPr/>
        </p:nvSpPr>
        <p:spPr>
          <a:xfrm>
            <a:off x="3375637" y="2100011"/>
            <a:ext cx="5566735" cy="269981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Arial" panose="020B0604020202020204" pitchFamily="34" charset="0"/>
              <a:cs typeface="Arial" panose="020B0604020202020204" pitchFamily="34" charset="0"/>
            </a:endParaRPr>
          </a:p>
        </p:txBody>
      </p:sp>
      <p:sp>
        <p:nvSpPr>
          <p:cNvPr id="33" name="Rectangle 1040"/>
          <p:cNvSpPr>
            <a:spLocks noChangeArrowheads="1"/>
          </p:cNvSpPr>
          <p:nvPr/>
        </p:nvSpPr>
        <p:spPr bwMode="auto">
          <a:xfrm>
            <a:off x="8944019" y="2266206"/>
            <a:ext cx="1306900" cy="81113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b="1" dirty="0">
              <a:solidFill>
                <a:schemeClr val="bg1"/>
              </a:solidFill>
              <a:latin typeface="Arial" panose="020B0604020202020204" pitchFamily="34" charset="0"/>
              <a:cs typeface="Arial" panose="020B0604020202020204" pitchFamily="34" charset="0"/>
            </a:endParaRPr>
          </a:p>
        </p:txBody>
      </p:sp>
      <p:sp>
        <p:nvSpPr>
          <p:cNvPr id="34" name="Rectangle 1040"/>
          <p:cNvSpPr>
            <a:spLocks noChangeArrowheads="1"/>
          </p:cNvSpPr>
          <p:nvPr/>
        </p:nvSpPr>
        <p:spPr bwMode="auto">
          <a:xfrm>
            <a:off x="8945345" y="3524250"/>
            <a:ext cx="854199" cy="780794"/>
          </a:xfrm>
          <a:prstGeom prst="rect">
            <a:avLst/>
          </a:prstGeom>
          <a:solidFill>
            <a:srgbClr val="00B0F0"/>
          </a:solidFill>
          <a:ln w="9525">
            <a:solidFill>
              <a:schemeClr val="tx1"/>
            </a:solidFill>
            <a:miter lim="800000"/>
            <a:headEnd/>
            <a:tailEnd/>
          </a:ln>
          <a:effectLst/>
        </p:spPr>
        <p:txBody>
          <a:bodyPr wrap="none" anchor="ctr"/>
          <a:lstStyle/>
          <a:p>
            <a:pPr algn="ctr"/>
            <a:endParaRPr lang="ja-JP" altLang="en-US" b="1" dirty="0">
              <a:solidFill>
                <a:schemeClr val="bg1"/>
              </a:solidFill>
              <a:latin typeface="Arial" panose="020B0604020202020204" pitchFamily="34" charset="0"/>
              <a:cs typeface="Arial" panose="020B0604020202020204" pitchFamily="34" charset="0"/>
            </a:endParaRPr>
          </a:p>
        </p:txBody>
      </p:sp>
      <p:cxnSp>
        <p:nvCxnSpPr>
          <p:cNvPr id="35" name="直線矢印コネクタ 41"/>
          <p:cNvCxnSpPr/>
          <p:nvPr/>
        </p:nvCxnSpPr>
        <p:spPr>
          <a:xfrm>
            <a:off x="2230989" y="2068363"/>
            <a:ext cx="0" cy="276310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正方形/長方形 44"/>
          <p:cNvSpPr/>
          <p:nvPr/>
        </p:nvSpPr>
        <p:spPr>
          <a:xfrm rot="16200000">
            <a:off x="824015" y="3121430"/>
            <a:ext cx="1992854" cy="707886"/>
          </a:xfrm>
          <a:prstGeom prst="rect">
            <a:avLst/>
          </a:prstGeom>
        </p:spPr>
        <p:txBody>
          <a:bodyPr wrap="none">
            <a:spAutoFit/>
          </a:bodyPr>
          <a:lstStyle/>
          <a:p>
            <a:pPr algn="ctr"/>
            <a:r>
              <a:rPr lang="en-US" altLang="ja-JP" sz="2000" b="1" dirty="0" smtClean="0">
                <a:solidFill>
                  <a:srgbClr val="002060"/>
                </a:solidFill>
                <a:latin typeface="Arial" panose="020B0604020202020204" pitchFamily="34" charset="0"/>
                <a:cs typeface="Arial" panose="020B0604020202020204" pitchFamily="34" charset="0"/>
              </a:rPr>
              <a:t>The scope of </a:t>
            </a:r>
          </a:p>
          <a:p>
            <a:pPr algn="ctr"/>
            <a:r>
              <a:rPr lang="en-US" altLang="ja-JP" sz="2000" b="1" dirty="0" smtClean="0">
                <a:solidFill>
                  <a:srgbClr val="002060"/>
                </a:solidFill>
                <a:latin typeface="Arial" panose="020B0604020202020204" pitchFamily="34" charset="0"/>
                <a:cs typeface="Arial" panose="020B0604020202020204" pitchFamily="34" charset="0"/>
              </a:rPr>
              <a:t>granted claims</a:t>
            </a:r>
            <a:endParaRPr lang="en-US" altLang="ja-JP" sz="2000" b="1" dirty="0">
              <a:solidFill>
                <a:srgbClr val="002060"/>
              </a:solidFill>
              <a:latin typeface="Arial" panose="020B0604020202020204" pitchFamily="34" charset="0"/>
              <a:cs typeface="Arial" panose="020B0604020202020204" pitchFamily="34" charset="0"/>
            </a:endParaRPr>
          </a:p>
        </p:txBody>
      </p:sp>
      <p:cxnSp>
        <p:nvCxnSpPr>
          <p:cNvPr id="37" name="AutoShape 1035"/>
          <p:cNvCxnSpPr>
            <a:cxnSpLocks noChangeShapeType="1"/>
          </p:cNvCxnSpPr>
          <p:nvPr/>
        </p:nvCxnSpPr>
        <p:spPr bwMode="auto">
          <a:xfrm>
            <a:off x="1007435" y="1765859"/>
            <a:ext cx="7924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ctangle 1038"/>
          <p:cNvSpPr>
            <a:spLocks noChangeArrowheads="1"/>
          </p:cNvSpPr>
          <p:nvPr/>
        </p:nvSpPr>
        <p:spPr bwMode="auto">
          <a:xfrm>
            <a:off x="3361168" y="1683309"/>
            <a:ext cx="5571067" cy="82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39" name="Rectangle 1040"/>
          <p:cNvSpPr>
            <a:spLocks noChangeArrowheads="1"/>
          </p:cNvSpPr>
          <p:nvPr/>
        </p:nvSpPr>
        <p:spPr bwMode="auto">
          <a:xfrm>
            <a:off x="8938585" y="1683309"/>
            <a:ext cx="1320800" cy="8255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40" name="AutoShape 1068"/>
          <p:cNvCxnSpPr>
            <a:cxnSpLocks noChangeShapeType="1"/>
          </p:cNvCxnSpPr>
          <p:nvPr/>
        </p:nvCxnSpPr>
        <p:spPr bwMode="auto">
          <a:xfrm>
            <a:off x="8949168" y="1454709"/>
            <a:ext cx="3928" cy="5760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tangle 1040"/>
          <p:cNvSpPr>
            <a:spLocks noChangeArrowheads="1"/>
          </p:cNvSpPr>
          <p:nvPr/>
        </p:nvSpPr>
        <p:spPr bwMode="auto">
          <a:xfrm>
            <a:off x="3565989" y="1759603"/>
            <a:ext cx="1320800" cy="8255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42" name="Rectangle 1040"/>
          <p:cNvSpPr>
            <a:spLocks noChangeArrowheads="1"/>
          </p:cNvSpPr>
          <p:nvPr/>
        </p:nvSpPr>
        <p:spPr bwMode="auto">
          <a:xfrm>
            <a:off x="4559829" y="3881302"/>
            <a:ext cx="864096" cy="67816"/>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43" name="Rectangle 1040"/>
          <p:cNvSpPr>
            <a:spLocks noChangeArrowheads="1"/>
          </p:cNvSpPr>
          <p:nvPr/>
        </p:nvSpPr>
        <p:spPr bwMode="auto">
          <a:xfrm>
            <a:off x="3575889" y="2634754"/>
            <a:ext cx="1320800" cy="8255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44" name="直線矢印コネクタ 67"/>
          <p:cNvCxnSpPr/>
          <p:nvPr/>
        </p:nvCxnSpPr>
        <p:spPr>
          <a:xfrm flipH="1">
            <a:off x="4202754" y="2266206"/>
            <a:ext cx="7111" cy="368548"/>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5" name="直線矢印コネクタ 68"/>
          <p:cNvCxnSpPr/>
          <p:nvPr/>
        </p:nvCxnSpPr>
        <p:spPr>
          <a:xfrm>
            <a:off x="4996640" y="3501008"/>
            <a:ext cx="0" cy="380294"/>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69"/>
          <p:cNvCxnSpPr/>
          <p:nvPr/>
        </p:nvCxnSpPr>
        <p:spPr>
          <a:xfrm flipV="1">
            <a:off x="4996640" y="3949118"/>
            <a:ext cx="0" cy="352362"/>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7" name="直線矢印コネクタ 70"/>
          <p:cNvCxnSpPr/>
          <p:nvPr/>
        </p:nvCxnSpPr>
        <p:spPr>
          <a:xfrm flipV="1">
            <a:off x="4202753" y="2717306"/>
            <a:ext cx="0" cy="360039"/>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8" name="直線コネクタ 9"/>
          <p:cNvCxnSpPr/>
          <p:nvPr/>
        </p:nvCxnSpPr>
        <p:spPr>
          <a:xfrm>
            <a:off x="3365501" y="3524250"/>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71"/>
          <p:cNvCxnSpPr/>
          <p:nvPr/>
        </p:nvCxnSpPr>
        <p:spPr>
          <a:xfrm>
            <a:off x="3383869" y="4311005"/>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77"/>
          <p:cNvCxnSpPr/>
          <p:nvPr/>
        </p:nvCxnSpPr>
        <p:spPr>
          <a:xfrm>
            <a:off x="3383869" y="3077344"/>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79"/>
          <p:cNvCxnSpPr/>
          <p:nvPr/>
        </p:nvCxnSpPr>
        <p:spPr>
          <a:xfrm>
            <a:off x="3383869" y="2266206"/>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52" name="テキスト ボックス 1"/>
          <p:cNvSpPr txBox="1"/>
          <p:nvPr/>
        </p:nvSpPr>
        <p:spPr>
          <a:xfrm>
            <a:off x="4950190" y="2493872"/>
            <a:ext cx="3211135" cy="584775"/>
          </a:xfrm>
          <a:prstGeom prst="rect">
            <a:avLst/>
          </a:prstGeom>
          <a:noFill/>
        </p:spPr>
        <p:txBody>
          <a:bodyPr wrap="none" rtlCol="0">
            <a:spAutoFit/>
          </a:bodyPr>
          <a:lstStyle/>
          <a:p>
            <a:r>
              <a:rPr lang="en-US" altLang="ja-JP" sz="1600" dirty="0" smtClean="0">
                <a:latin typeface="Arial" panose="020B0604020202020204" pitchFamily="34" charset="0"/>
                <a:cs typeface="Arial" panose="020B0604020202020204" pitchFamily="34" charset="0"/>
              </a:rPr>
              <a:t>Specific product for 1</a:t>
            </a:r>
            <a:r>
              <a:rPr lang="en-US" altLang="ja-JP" sz="1600" baseline="30000" dirty="0" smtClean="0">
                <a:latin typeface="Arial" panose="020B0604020202020204" pitchFamily="34" charset="0"/>
                <a:cs typeface="Arial" panose="020B0604020202020204" pitchFamily="34" charset="0"/>
              </a:rPr>
              <a:t>st</a:t>
            </a:r>
            <a:r>
              <a:rPr lang="en-US" altLang="ja-JP" sz="1600" dirty="0" smtClean="0">
                <a:latin typeface="Arial" panose="020B0604020202020204" pitchFamily="34" charset="0"/>
                <a:cs typeface="Arial" panose="020B0604020202020204" pitchFamily="34" charset="0"/>
              </a:rPr>
              <a:t> Approval </a:t>
            </a:r>
          </a:p>
          <a:p>
            <a:r>
              <a:rPr kumimoji="1" lang="en-US" altLang="ja-JP" sz="1600" dirty="0" smtClean="0">
                <a:latin typeface="Arial" panose="020B0604020202020204" pitchFamily="34" charset="0"/>
                <a:cs typeface="Arial" panose="020B0604020202020204" pitchFamily="34" charset="0"/>
              </a:rPr>
              <a:t>(pain relief)</a:t>
            </a:r>
            <a:endParaRPr kumimoji="1" lang="ja-JP" altLang="en-US" sz="1600" dirty="0">
              <a:latin typeface="Arial" panose="020B0604020202020204" pitchFamily="34" charset="0"/>
              <a:cs typeface="Arial" panose="020B0604020202020204" pitchFamily="34" charset="0"/>
            </a:endParaRPr>
          </a:p>
        </p:txBody>
      </p:sp>
      <p:sp>
        <p:nvSpPr>
          <p:cNvPr id="53" name="テキスト ボックス 38"/>
          <p:cNvSpPr txBox="1"/>
          <p:nvPr/>
        </p:nvSpPr>
        <p:spPr>
          <a:xfrm>
            <a:off x="5533902" y="3749719"/>
            <a:ext cx="3871356" cy="584775"/>
          </a:xfrm>
          <a:prstGeom prst="rect">
            <a:avLst/>
          </a:prstGeom>
          <a:noFill/>
        </p:spPr>
        <p:txBody>
          <a:bodyPr wrap="square" rtlCol="0">
            <a:spAutoFit/>
          </a:bodyPr>
          <a:lstStyle/>
          <a:p>
            <a:r>
              <a:rPr lang="en-US" altLang="ja-JP" sz="1600" dirty="0" smtClean="0">
                <a:latin typeface="Arial" panose="020B0604020202020204" pitchFamily="34" charset="0"/>
                <a:cs typeface="Arial" panose="020B0604020202020204" pitchFamily="34" charset="0"/>
              </a:rPr>
              <a:t>Specific product for 2</a:t>
            </a:r>
            <a:r>
              <a:rPr lang="en-US" altLang="ja-JP" sz="1600" baseline="30000" dirty="0" smtClean="0">
                <a:latin typeface="Arial" panose="020B0604020202020204" pitchFamily="34" charset="0"/>
                <a:cs typeface="Arial" panose="020B0604020202020204" pitchFamily="34" charset="0"/>
              </a:rPr>
              <a:t>nd</a:t>
            </a:r>
            <a:r>
              <a:rPr lang="en-US" altLang="ja-JP" sz="1600" dirty="0" smtClean="0">
                <a:latin typeface="Arial" panose="020B0604020202020204" pitchFamily="34" charset="0"/>
                <a:cs typeface="Arial" panose="020B0604020202020204" pitchFamily="34" charset="0"/>
              </a:rPr>
              <a:t> Approval</a:t>
            </a:r>
          </a:p>
          <a:p>
            <a:r>
              <a:rPr lang="en-US" altLang="ja-JP" sz="1600" dirty="0" smtClean="0">
                <a:latin typeface="Arial" panose="020B0604020202020204" pitchFamily="34" charset="0"/>
                <a:cs typeface="Arial" panose="020B0604020202020204" pitchFamily="34" charset="0"/>
              </a:rPr>
              <a:t> (anti-cancer)</a:t>
            </a:r>
            <a:endParaRPr kumimoji="1" lang="ja-JP" altLang="en-US" sz="1600" dirty="0">
              <a:latin typeface="Arial" panose="020B0604020202020204" pitchFamily="34" charset="0"/>
              <a:cs typeface="Arial" panose="020B0604020202020204" pitchFamily="34" charset="0"/>
            </a:endParaRPr>
          </a:p>
        </p:txBody>
      </p:sp>
      <p:cxnSp>
        <p:nvCxnSpPr>
          <p:cNvPr id="54" name="直線矢印コネクタ 39"/>
          <p:cNvCxnSpPr/>
          <p:nvPr/>
        </p:nvCxnSpPr>
        <p:spPr>
          <a:xfrm>
            <a:off x="10488657" y="2258452"/>
            <a:ext cx="0" cy="81889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42"/>
          <p:cNvCxnSpPr/>
          <p:nvPr/>
        </p:nvCxnSpPr>
        <p:spPr>
          <a:xfrm>
            <a:off x="10488657" y="3591414"/>
            <a:ext cx="0" cy="71006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正方形/長方形 43"/>
          <p:cNvSpPr/>
          <p:nvPr/>
        </p:nvSpPr>
        <p:spPr>
          <a:xfrm rot="5400000">
            <a:off x="10298199" y="3176129"/>
            <a:ext cx="2008884" cy="707886"/>
          </a:xfrm>
          <a:prstGeom prst="rect">
            <a:avLst/>
          </a:prstGeom>
        </p:spPr>
        <p:txBody>
          <a:bodyPr wrap="none">
            <a:spAutoFit/>
          </a:bodyPr>
          <a:lstStyle/>
          <a:p>
            <a:pPr algn="ctr"/>
            <a:r>
              <a:rPr lang="en-US" altLang="ja-JP" sz="2000" b="1" dirty="0" smtClean="0">
                <a:solidFill>
                  <a:srgbClr val="002060"/>
                </a:solidFill>
                <a:latin typeface="Arial" panose="020B0604020202020204" pitchFamily="34" charset="0"/>
                <a:cs typeface="Arial" panose="020B0604020202020204" pitchFamily="34" charset="0"/>
              </a:rPr>
              <a:t>The scope of </a:t>
            </a:r>
          </a:p>
          <a:p>
            <a:pPr algn="ctr"/>
            <a:r>
              <a:rPr lang="en-US" altLang="ja-JP" sz="2000" b="1" dirty="0" smtClean="0">
                <a:solidFill>
                  <a:srgbClr val="002060"/>
                </a:solidFill>
                <a:latin typeface="Arial" panose="020B0604020202020204" pitchFamily="34" charset="0"/>
                <a:cs typeface="Arial" panose="020B0604020202020204" pitchFamily="34" charset="0"/>
              </a:rPr>
              <a:t>PTE protection</a:t>
            </a:r>
            <a:endParaRPr lang="en-US" altLang="ja-JP" sz="2000" b="1" dirty="0">
              <a:solidFill>
                <a:srgbClr val="002060"/>
              </a:solidFill>
              <a:latin typeface="Arial" panose="020B0604020202020204" pitchFamily="34" charset="0"/>
              <a:cs typeface="Arial" panose="020B0604020202020204" pitchFamily="34" charset="0"/>
            </a:endParaRPr>
          </a:p>
        </p:txBody>
      </p:sp>
      <p:sp>
        <p:nvSpPr>
          <p:cNvPr id="57" name="Rectangle 1040"/>
          <p:cNvSpPr>
            <a:spLocks noChangeArrowheads="1"/>
          </p:cNvSpPr>
          <p:nvPr/>
        </p:nvSpPr>
        <p:spPr bwMode="auto">
          <a:xfrm>
            <a:off x="4559829" y="1843212"/>
            <a:ext cx="864096" cy="67816"/>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58" name="Rectangle 1040"/>
          <p:cNvSpPr>
            <a:spLocks noChangeArrowheads="1"/>
          </p:cNvSpPr>
          <p:nvPr/>
        </p:nvSpPr>
        <p:spPr bwMode="auto">
          <a:xfrm>
            <a:off x="8953096" y="1771204"/>
            <a:ext cx="864096" cy="67816"/>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61" name="Text Box 1058"/>
          <p:cNvSpPr txBox="1">
            <a:spLocks noChangeArrowheads="1"/>
          </p:cNvSpPr>
          <p:nvPr/>
        </p:nvSpPr>
        <p:spPr bwMode="auto">
          <a:xfrm>
            <a:off x="7245801" y="1196752"/>
            <a:ext cx="33528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Original Expiry Date</a:t>
            </a:r>
          </a:p>
        </p:txBody>
      </p:sp>
      <p:sp>
        <p:nvSpPr>
          <p:cNvPr id="62" name="Text Box 1064"/>
          <p:cNvSpPr txBox="1">
            <a:spLocks noChangeArrowheads="1"/>
          </p:cNvSpPr>
          <p:nvPr/>
        </p:nvSpPr>
        <p:spPr bwMode="auto">
          <a:xfrm>
            <a:off x="2267401" y="1222876"/>
            <a:ext cx="32512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Registration Date</a:t>
            </a:r>
          </a:p>
        </p:txBody>
      </p:sp>
      <p:cxnSp>
        <p:nvCxnSpPr>
          <p:cNvPr id="63" name="AutoShape 1068"/>
          <p:cNvCxnSpPr>
            <a:cxnSpLocks noChangeShapeType="1"/>
            <a:endCxn id="38" idx="1"/>
          </p:cNvCxnSpPr>
          <p:nvPr/>
        </p:nvCxnSpPr>
        <p:spPr bwMode="auto">
          <a:xfrm>
            <a:off x="3361168" y="1505256"/>
            <a:ext cx="0" cy="2193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テキスト ボックス 54"/>
          <p:cNvSpPr txBox="1"/>
          <p:nvPr/>
        </p:nvSpPr>
        <p:spPr>
          <a:xfrm>
            <a:off x="1650389" y="5515720"/>
            <a:ext cx="9880552" cy="1077218"/>
          </a:xfrm>
          <a:prstGeom prst="rect">
            <a:avLst/>
          </a:prstGeom>
          <a:noFill/>
        </p:spPr>
        <p:txBody>
          <a:bodyPr wrap="square" rtlCol="0">
            <a:spAutoFit/>
          </a:bodyPr>
          <a:lstStyle/>
          <a:p>
            <a:pPr marL="285750" indent="-285750">
              <a:buFont typeface="Arial" pitchFamily="34" charset="0"/>
              <a:buChar char="•"/>
            </a:pPr>
            <a:r>
              <a:rPr lang="en-US" altLang="ja-JP" sz="1600" dirty="0" smtClean="0">
                <a:latin typeface="Arial" panose="020B0604020202020204" pitchFamily="34" charset="0"/>
                <a:cs typeface="Arial" panose="020B0604020202020204" pitchFamily="34" charset="0"/>
              </a:rPr>
              <a:t>A product by approval has a </a:t>
            </a:r>
            <a:r>
              <a:rPr lang="en-US" altLang="ja-JP" sz="1600" u="sng" dirty="0" smtClean="0">
                <a:latin typeface="Arial" panose="020B0604020202020204" pitchFamily="34" charset="0"/>
                <a:cs typeface="Arial" panose="020B0604020202020204" pitchFamily="34" charset="0"/>
              </a:rPr>
              <a:t>narrower</a:t>
            </a:r>
            <a:r>
              <a:rPr lang="en-US" altLang="ja-JP" sz="1600" dirty="0" smtClean="0">
                <a:latin typeface="Arial" panose="020B0604020202020204" pitchFamily="34" charset="0"/>
                <a:cs typeface="Arial" panose="020B0604020202020204" pitchFamily="34" charset="0"/>
              </a:rPr>
              <a:t> scope since it has specific active ingredient, effect/efficacy, formulations, dosage etc.</a:t>
            </a:r>
          </a:p>
          <a:p>
            <a:pPr marL="285750" indent="-285750">
              <a:buFont typeface="Arial" pitchFamily="34" charset="0"/>
              <a:buChar char="•"/>
            </a:pPr>
            <a:r>
              <a:rPr kumimoji="1" lang="en-US" altLang="ja-JP" sz="1600" dirty="0" smtClean="0">
                <a:latin typeface="Arial" panose="020B0604020202020204" pitchFamily="34" charset="0"/>
                <a:cs typeface="Arial" panose="020B0604020202020204" pitchFamily="34" charset="0"/>
              </a:rPr>
              <a:t>The scope of PTE protection is </a:t>
            </a:r>
            <a:r>
              <a:rPr kumimoji="1" lang="en-US" altLang="ja-JP" sz="1600" u="sng" dirty="0" smtClean="0">
                <a:latin typeface="Arial" panose="020B0604020202020204" pitchFamily="34" charset="0"/>
                <a:cs typeface="Arial" panose="020B0604020202020204" pitchFamily="34" charset="0"/>
              </a:rPr>
              <a:t>broader</a:t>
            </a:r>
            <a:r>
              <a:rPr kumimoji="1" lang="en-US" altLang="ja-JP" sz="1600" dirty="0" smtClean="0">
                <a:latin typeface="Arial" panose="020B0604020202020204" pitchFamily="34" charset="0"/>
                <a:cs typeface="Arial" panose="020B0604020202020204" pitchFamily="34" charset="0"/>
              </a:rPr>
              <a:t> than a product by approval</a:t>
            </a:r>
            <a:r>
              <a:rPr lang="en-US" altLang="ja-JP" sz="1600" dirty="0" smtClean="0">
                <a:latin typeface="Arial" panose="020B0604020202020204" pitchFamily="34" charset="0"/>
                <a:cs typeface="Arial" panose="020B0604020202020204" pitchFamily="34" charset="0"/>
              </a:rPr>
              <a:t> </a:t>
            </a:r>
            <a:r>
              <a:rPr kumimoji="1" lang="en-US" altLang="ja-JP" sz="1600" dirty="0" smtClean="0">
                <a:latin typeface="Arial" panose="020B0604020202020204" pitchFamily="34" charset="0"/>
                <a:cs typeface="Arial" panose="020B0604020202020204" pitchFamily="34" charset="0"/>
              </a:rPr>
              <a:t>because it is determined only by </a:t>
            </a:r>
            <a:r>
              <a:rPr kumimoji="1" lang="en-US" altLang="ja-JP" sz="1600" b="1" dirty="0" smtClean="0">
                <a:latin typeface="Arial" panose="020B0604020202020204" pitchFamily="34" charset="0"/>
                <a:cs typeface="Arial" panose="020B0604020202020204" pitchFamily="34" charset="0"/>
              </a:rPr>
              <a:t>active ingredient </a:t>
            </a:r>
            <a:r>
              <a:rPr kumimoji="1" lang="en-US" altLang="ja-JP" sz="1600" dirty="0" smtClean="0">
                <a:latin typeface="Arial" panose="020B0604020202020204" pitchFamily="34" charset="0"/>
                <a:cs typeface="Arial" panose="020B0604020202020204" pitchFamily="34" charset="0"/>
              </a:rPr>
              <a:t>and </a:t>
            </a:r>
            <a:r>
              <a:rPr kumimoji="1" lang="en-US" altLang="ja-JP" sz="1600" b="1" dirty="0" smtClean="0">
                <a:latin typeface="Arial" panose="020B0604020202020204" pitchFamily="34" charset="0"/>
                <a:cs typeface="Arial" panose="020B0604020202020204" pitchFamily="34" charset="0"/>
              </a:rPr>
              <a:t>effect/efficacy</a:t>
            </a:r>
            <a:r>
              <a:rPr kumimoji="1" lang="en-US" altLang="ja-JP" sz="1600" dirty="0" smtClean="0">
                <a:latin typeface="Arial" panose="020B0604020202020204" pitchFamily="34" charset="0"/>
                <a:cs typeface="Arial" panose="020B0604020202020204" pitchFamily="34" charset="0"/>
              </a:rPr>
              <a:t>.</a:t>
            </a:r>
          </a:p>
        </p:txBody>
      </p:sp>
      <p:cxnSp>
        <p:nvCxnSpPr>
          <p:cNvPr id="65" name="直線矢印コネクタ 36"/>
          <p:cNvCxnSpPr/>
          <p:nvPr/>
        </p:nvCxnSpPr>
        <p:spPr>
          <a:xfrm flipH="1">
            <a:off x="3342117" y="5013176"/>
            <a:ext cx="6898217" cy="0"/>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6" name="正方形/長方形 40"/>
          <p:cNvSpPr/>
          <p:nvPr/>
        </p:nvSpPr>
        <p:spPr>
          <a:xfrm>
            <a:off x="3023659" y="5045114"/>
            <a:ext cx="6807568" cy="400110"/>
          </a:xfrm>
          <a:prstGeom prst="rect">
            <a:avLst/>
          </a:prstGeom>
        </p:spPr>
        <p:txBody>
          <a:bodyPr wrap="square">
            <a:spAutoFit/>
          </a:bodyPr>
          <a:lstStyle/>
          <a:p>
            <a:pPr algn="ctr"/>
            <a:r>
              <a:rPr lang="en-US" altLang="ja-JP" sz="2000" b="1" dirty="0" smtClean="0">
                <a:solidFill>
                  <a:srgbClr val="002060"/>
                </a:solidFill>
                <a:latin typeface="Arial" panose="020B0604020202020204" pitchFamily="34" charset="0"/>
                <a:cs typeface="Arial" panose="020B0604020202020204" pitchFamily="34" charset="0"/>
              </a:rPr>
              <a:t>Patent term</a:t>
            </a:r>
            <a:endParaRPr lang="en-US" altLang="ja-JP" sz="2000" b="1" dirty="0">
              <a:solidFill>
                <a:srgbClr val="002060"/>
              </a:solidFill>
              <a:latin typeface="Arial" panose="020B0604020202020204" pitchFamily="34" charset="0"/>
              <a:cs typeface="Arial" panose="020B0604020202020204" pitchFamily="34" charset="0"/>
            </a:endParaRPr>
          </a:p>
        </p:txBody>
      </p:sp>
      <p:cxnSp>
        <p:nvCxnSpPr>
          <p:cNvPr id="67" name="直線コネクタ 4"/>
          <p:cNvCxnSpPr/>
          <p:nvPr/>
        </p:nvCxnSpPr>
        <p:spPr>
          <a:xfrm flipH="1">
            <a:off x="1022975" y="5013176"/>
            <a:ext cx="220431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正方形/長方形 44"/>
          <p:cNvSpPr/>
          <p:nvPr/>
        </p:nvSpPr>
        <p:spPr>
          <a:xfrm rot="16200000">
            <a:off x="1459095" y="2781195"/>
            <a:ext cx="2625993" cy="1200329"/>
          </a:xfrm>
          <a:prstGeom prst="rect">
            <a:avLst/>
          </a:prstGeom>
        </p:spPr>
        <p:txBody>
          <a:bodyPr wrap="square">
            <a:spAutoFit/>
          </a:bodyPr>
          <a:lstStyle/>
          <a:p>
            <a:pPr algn="ctr"/>
            <a:r>
              <a:rPr lang="en-US" altLang="ja-JP" sz="2400" b="1" dirty="0" smtClean="0">
                <a:solidFill>
                  <a:schemeClr val="accent6"/>
                </a:solidFill>
                <a:latin typeface="Arial" panose="020B0604020202020204" pitchFamily="34" charset="0"/>
                <a:cs typeface="Arial" panose="020B0604020202020204" pitchFamily="34" charset="0"/>
              </a:rPr>
              <a:t>Substance patent</a:t>
            </a:r>
          </a:p>
          <a:p>
            <a:pPr algn="ctr"/>
            <a:r>
              <a:rPr lang="en-US" altLang="ja-JP" sz="2400" b="1" dirty="0" smtClean="0">
                <a:solidFill>
                  <a:schemeClr val="accent6"/>
                </a:solidFill>
                <a:latin typeface="Arial" panose="020B0604020202020204" pitchFamily="34" charset="0"/>
                <a:cs typeface="Arial" panose="020B0604020202020204" pitchFamily="34" charset="0"/>
              </a:rPr>
              <a:t>“compound A”</a:t>
            </a:r>
            <a:endParaRPr lang="en-US" altLang="ja-JP" sz="2400" b="1" dirty="0">
              <a:solidFill>
                <a:schemeClr val="accent6"/>
              </a:solidFill>
              <a:latin typeface="Arial" panose="020B0604020202020204" pitchFamily="34" charset="0"/>
              <a:cs typeface="Arial" panose="020B0604020202020204" pitchFamily="34" charset="0"/>
            </a:endParaRPr>
          </a:p>
        </p:txBody>
      </p:sp>
      <p:sp>
        <p:nvSpPr>
          <p:cNvPr id="59" name="テキスト ボックス 13"/>
          <p:cNvSpPr txBox="1"/>
          <p:nvPr/>
        </p:nvSpPr>
        <p:spPr>
          <a:xfrm>
            <a:off x="871463" y="3024804"/>
            <a:ext cx="811441" cy="707886"/>
          </a:xfrm>
          <a:prstGeom prst="rect">
            <a:avLst/>
          </a:prstGeom>
          <a:noFill/>
        </p:spPr>
        <p:txBody>
          <a:bodyPr wrap="none" rtlCol="0">
            <a:spAutoFit/>
          </a:bodyPr>
          <a:lstStyle/>
          <a:p>
            <a:r>
              <a:rPr kumimoji="1" lang="en-US" altLang="ja-JP" sz="4000" b="1" dirty="0" smtClean="0">
                <a:latin typeface="Arial" panose="020B0604020202020204" pitchFamily="34" charset="0"/>
                <a:cs typeface="Arial" panose="020B0604020202020204" pitchFamily="34" charset="0"/>
              </a:rPr>
              <a:t>JP</a:t>
            </a:r>
            <a:endParaRPr kumimoji="1" lang="ja-JP" altLang="en-US" sz="4000" b="1" dirty="0">
              <a:latin typeface="Arial" panose="020B0604020202020204" pitchFamily="34" charset="0"/>
              <a:cs typeface="Arial" panose="020B0604020202020204" pitchFamily="34" charset="0"/>
            </a:endParaRPr>
          </a:p>
        </p:txBody>
      </p:sp>
      <p:sp>
        <p:nvSpPr>
          <p:cNvPr id="69" name="Title 1"/>
          <p:cNvSpPr txBox="1">
            <a:spLocks/>
          </p:cNvSpPr>
          <p:nvPr/>
        </p:nvSpPr>
        <p:spPr bwMode="auto">
          <a:xfrm>
            <a:off x="1576970" y="455200"/>
            <a:ext cx="8911687" cy="741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de-DE" altLang="ja-JP" sz="3600" b="0" i="0" u="none" strike="noStrike" kern="1200" cap="none" spc="0" normalizeH="0" baseline="0" noProof="0" dirty="0" err="1" smtClean="0">
                <a:ln>
                  <a:noFill/>
                </a:ln>
                <a:solidFill>
                  <a:schemeClr val="accent5"/>
                </a:solidFill>
                <a:effectLst/>
                <a:uLnTx/>
                <a:uFillTx/>
                <a:latin typeface="Arial" panose="020B0604020202020204" pitchFamily="34" charset="0"/>
                <a:ea typeface="+mj-ea"/>
                <a:cs typeface="Arial" panose="020B0604020202020204" pitchFamily="34" charset="0"/>
              </a:rPr>
              <a:t>What</a:t>
            </a:r>
            <a:r>
              <a:rPr kumimoji="1" lang="de-DE" altLang="ja-JP" sz="3600" b="0" i="0" u="none" strike="noStrike" kern="1200" cap="none" spc="0" normalizeH="0" baseline="0" noProof="0" dirty="0" smtClean="0">
                <a:ln>
                  <a:noFill/>
                </a:ln>
                <a:solidFill>
                  <a:schemeClr val="accent5"/>
                </a:solidFill>
                <a:effectLst/>
                <a:uLnTx/>
                <a:uFillTx/>
                <a:latin typeface="Arial" panose="020B0604020202020204" pitchFamily="34" charset="0"/>
                <a:ea typeface="+mj-ea"/>
                <a:cs typeface="Arial" panose="020B0604020202020204" pitchFamily="34" charset="0"/>
              </a:rPr>
              <a:t> </a:t>
            </a:r>
            <a:r>
              <a:rPr kumimoji="1" lang="de-DE" altLang="ja-JP" sz="3600" b="0" i="0" u="none" strike="noStrike" kern="1200" cap="none" spc="0" normalizeH="0" baseline="0" noProof="0" dirty="0" err="1" smtClean="0">
                <a:ln>
                  <a:noFill/>
                </a:ln>
                <a:solidFill>
                  <a:schemeClr val="accent5"/>
                </a:solidFill>
                <a:effectLst/>
                <a:uLnTx/>
                <a:uFillTx/>
                <a:latin typeface="Arial" panose="020B0604020202020204" pitchFamily="34" charset="0"/>
                <a:ea typeface="+mj-ea"/>
                <a:cs typeface="Arial" panose="020B0604020202020204" pitchFamily="34" charset="0"/>
              </a:rPr>
              <a:t>is</a:t>
            </a:r>
            <a:r>
              <a:rPr kumimoji="1" lang="de-DE" altLang="ja-JP" sz="3600" b="0" i="0" u="none" strike="noStrike" kern="1200" cap="none" spc="0" normalizeH="0" baseline="0" noProof="0" dirty="0" smtClean="0">
                <a:ln>
                  <a:noFill/>
                </a:ln>
                <a:solidFill>
                  <a:schemeClr val="accent5"/>
                </a:solidFill>
                <a:effectLst/>
                <a:uLnTx/>
                <a:uFillTx/>
                <a:latin typeface="Arial" panose="020B0604020202020204" pitchFamily="34" charset="0"/>
                <a:ea typeface="+mj-ea"/>
                <a:cs typeface="Arial" panose="020B0604020202020204" pitchFamily="34" charset="0"/>
              </a:rPr>
              <a:t> </a:t>
            </a:r>
            <a:r>
              <a:rPr kumimoji="1" lang="de-DE" altLang="ja-JP" sz="3600" b="0" i="0" u="none" strike="noStrike" kern="1200" cap="none" spc="0" normalizeH="0" baseline="0" noProof="0" dirty="0" err="1" smtClean="0">
                <a:ln>
                  <a:noFill/>
                </a:ln>
                <a:solidFill>
                  <a:schemeClr val="accent5"/>
                </a:solidFill>
                <a:effectLst/>
                <a:uLnTx/>
                <a:uFillTx/>
                <a:latin typeface="Arial" panose="020B0604020202020204" pitchFamily="34" charset="0"/>
                <a:ea typeface="+mj-ea"/>
                <a:cs typeface="Arial" panose="020B0604020202020204" pitchFamily="34" charset="0"/>
              </a:rPr>
              <a:t>extended</a:t>
            </a:r>
            <a:r>
              <a:rPr kumimoji="1" lang="de-DE" altLang="ja-JP" sz="3600" b="0" i="0" u="none" strike="noStrike" kern="1200" cap="none" spc="0" normalizeH="0" baseline="0" noProof="0" dirty="0" smtClean="0">
                <a:ln>
                  <a:noFill/>
                </a:ln>
                <a:solidFill>
                  <a:schemeClr val="accent5"/>
                </a:solidFill>
                <a:effectLst/>
                <a:uLnTx/>
                <a:uFillTx/>
                <a:latin typeface="Arial" panose="020B0604020202020204" pitchFamily="34" charset="0"/>
                <a:ea typeface="+mj-ea"/>
                <a:cs typeface="Arial" panose="020B0604020202020204" pitchFamily="34" charset="0"/>
              </a:rPr>
              <a:t>?</a:t>
            </a:r>
            <a:endParaRPr kumimoji="1" lang="ja-JP" altLang="en-US" sz="3600" b="0" i="0" u="none" strike="noStrike" kern="1200" cap="none" spc="0" normalizeH="0" baseline="0" noProof="0" dirty="0">
              <a:ln>
                <a:noFill/>
              </a:ln>
              <a:solidFill>
                <a:schemeClr val="accent5"/>
              </a:solidFill>
              <a:effectLst/>
              <a:uLnTx/>
              <a:uFillTx/>
              <a:latin typeface="Arial" panose="020B0604020202020204" pitchFamily="34" charset="0"/>
              <a:ea typeface="+mj-ea"/>
              <a:cs typeface="Arial" panose="020B0604020202020204" pitchFamily="34" charset="0"/>
            </a:endParaRPr>
          </a:p>
        </p:txBody>
      </p:sp>
      <p:pic>
        <p:nvPicPr>
          <p:cNvPr id="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Title 1"/>
          <p:cNvSpPr>
            <a:spLocks noGrp="1"/>
          </p:cNvSpPr>
          <p:nvPr>
            <p:ph type="title"/>
          </p:nvPr>
        </p:nvSpPr>
        <p:spPr>
          <a:xfrm>
            <a:off x="1683160" y="420465"/>
            <a:ext cx="8911687" cy="741552"/>
          </a:xfrm>
        </p:spPr>
        <p:txBody>
          <a:bodyPr>
            <a:normAutofit/>
          </a:bodyPr>
          <a:lstStyle/>
          <a:p>
            <a:r>
              <a:rPr lang="de-DE" altLang="ja-JP" sz="3600" dirty="0" smtClean="0">
                <a:solidFill>
                  <a:schemeClr val="accent5"/>
                </a:solidFill>
                <a:latin typeface="Arial" panose="020B0604020202020204" pitchFamily="34" charset="0"/>
                <a:cs typeface="Arial" panose="020B0604020202020204" pitchFamily="34" charset="0"/>
              </a:rPr>
              <a:t>Multiple Extension </a:t>
            </a:r>
            <a:r>
              <a:rPr lang="de-DE" altLang="ja-JP" sz="3600" dirty="0" err="1" smtClean="0">
                <a:solidFill>
                  <a:schemeClr val="accent5"/>
                </a:solidFill>
                <a:latin typeface="Arial" panose="020B0604020202020204" pitchFamily="34" charset="0"/>
                <a:cs typeface="Arial" panose="020B0604020202020204" pitchFamily="34" charset="0"/>
              </a:rPr>
              <a:t>Possible</a:t>
            </a:r>
            <a:endParaRPr kumimoji="1" lang="ja-JP" altLang="en-US" sz="3600" dirty="0">
              <a:solidFill>
                <a:schemeClr val="accent5"/>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12</a:t>
            </a:fld>
            <a:endParaRPr lang="en-US" altLang="ja-JP">
              <a:latin typeface="Arial" panose="020B0604020202020204" pitchFamily="34" charset="0"/>
              <a:cs typeface="Arial" panose="020B0604020202020204" pitchFamily="34" charset="0"/>
            </a:endParaRPr>
          </a:p>
        </p:txBody>
      </p:sp>
      <p:sp>
        <p:nvSpPr>
          <p:cNvPr id="8" name="テキスト ボックス 13"/>
          <p:cNvSpPr txBox="1"/>
          <p:nvPr/>
        </p:nvSpPr>
        <p:spPr>
          <a:xfrm>
            <a:off x="2892196" y="3277182"/>
            <a:ext cx="1382110" cy="461665"/>
          </a:xfrm>
          <a:prstGeom prst="rect">
            <a:avLst/>
          </a:prstGeom>
          <a:noFill/>
        </p:spPr>
        <p:txBody>
          <a:bodyPr wrap="none" rtlCol="0">
            <a:spAutoFit/>
          </a:bodyPr>
          <a:lstStyle/>
          <a:p>
            <a:r>
              <a:rPr kumimoji="1" lang="en-US" altLang="ja-JP" sz="2400" b="1" dirty="0" smtClean="0">
                <a:latin typeface="Arial" panose="020B0604020202020204" pitchFamily="34" charset="0"/>
                <a:cs typeface="Arial" panose="020B0604020202020204" pitchFamily="34" charset="0"/>
              </a:rPr>
              <a:t>Patent 2</a:t>
            </a:r>
            <a:endParaRPr kumimoji="1" lang="ja-JP" altLang="en-US" sz="2400" b="1" dirty="0">
              <a:latin typeface="Arial" panose="020B0604020202020204" pitchFamily="34" charset="0"/>
              <a:cs typeface="Arial" panose="020B0604020202020204" pitchFamily="34" charset="0"/>
            </a:endParaRPr>
          </a:p>
        </p:txBody>
      </p:sp>
      <p:sp>
        <p:nvSpPr>
          <p:cNvPr id="9" name="テキスト ボックス 14"/>
          <p:cNvSpPr txBox="1"/>
          <p:nvPr/>
        </p:nvSpPr>
        <p:spPr>
          <a:xfrm>
            <a:off x="2096838" y="2027634"/>
            <a:ext cx="1382110" cy="461665"/>
          </a:xfrm>
          <a:prstGeom prst="rect">
            <a:avLst/>
          </a:prstGeom>
          <a:noFill/>
        </p:spPr>
        <p:txBody>
          <a:bodyPr wrap="none" rtlCol="0">
            <a:spAutoFit/>
          </a:bodyPr>
          <a:lstStyle/>
          <a:p>
            <a:r>
              <a:rPr kumimoji="1" lang="en-US" altLang="ja-JP" sz="2400" b="1" dirty="0" smtClean="0">
                <a:latin typeface="Arial" panose="020B0604020202020204" pitchFamily="34" charset="0"/>
                <a:cs typeface="Arial" panose="020B0604020202020204" pitchFamily="34" charset="0"/>
              </a:rPr>
              <a:t>Patent 1</a:t>
            </a:r>
            <a:endParaRPr kumimoji="1" lang="ja-JP" altLang="en-US" sz="2400" b="1" dirty="0">
              <a:latin typeface="Arial" panose="020B0604020202020204" pitchFamily="34" charset="0"/>
              <a:cs typeface="Arial" panose="020B0604020202020204" pitchFamily="34" charset="0"/>
            </a:endParaRPr>
          </a:p>
        </p:txBody>
      </p:sp>
      <p:sp>
        <p:nvSpPr>
          <p:cNvPr id="10" name="正方形/長方形 19"/>
          <p:cNvSpPr/>
          <p:nvPr/>
        </p:nvSpPr>
        <p:spPr>
          <a:xfrm>
            <a:off x="3517907" y="1835271"/>
            <a:ext cx="3619163" cy="96730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accent1"/>
                </a:solidFill>
                <a:latin typeface="Arial" panose="020B0604020202020204" pitchFamily="34" charset="0"/>
                <a:cs typeface="Arial" panose="020B0604020202020204" pitchFamily="34" charset="0"/>
              </a:rPr>
              <a:t>“Compound A”</a:t>
            </a:r>
            <a:endParaRPr lang="en-US" altLang="ja-JP" dirty="0">
              <a:solidFill>
                <a:schemeClr val="accent1"/>
              </a:solidFill>
              <a:latin typeface="Arial" panose="020B0604020202020204" pitchFamily="34" charset="0"/>
              <a:cs typeface="Arial" panose="020B0604020202020204" pitchFamily="34" charset="0"/>
            </a:endParaRPr>
          </a:p>
        </p:txBody>
      </p:sp>
      <p:sp>
        <p:nvSpPr>
          <p:cNvPr id="11" name="Rectangle 1040"/>
          <p:cNvSpPr>
            <a:spLocks noChangeArrowheads="1"/>
          </p:cNvSpPr>
          <p:nvPr/>
        </p:nvSpPr>
        <p:spPr bwMode="auto">
          <a:xfrm>
            <a:off x="8074397" y="3228129"/>
            <a:ext cx="1710872" cy="708600"/>
          </a:xfrm>
          <a:prstGeom prst="rect">
            <a:avLst/>
          </a:prstGeom>
          <a:solidFill>
            <a:srgbClr val="FFC000"/>
          </a:solidFill>
          <a:ln w="9525">
            <a:solidFill>
              <a:schemeClr val="tx1"/>
            </a:solidFill>
            <a:miter lim="800000"/>
            <a:headEnd/>
            <a:tailEnd/>
          </a:ln>
          <a:effectLst/>
          <a:extLst/>
        </p:spPr>
        <p:txBody>
          <a:bodyPr wrap="none" anchor="ctr"/>
          <a:lstStyle/>
          <a:p>
            <a:pPr algn="ctr" eaLnBrk="1" fontAlgn="auto" hangingPunct="1">
              <a:spcBef>
                <a:spcPts val="0"/>
              </a:spcBef>
              <a:spcAft>
                <a:spcPts val="0"/>
              </a:spcAft>
              <a:defRPr/>
            </a:pPr>
            <a:r>
              <a:rPr kumimoji="1" lang="en-US" altLang="ja-JP" b="1" dirty="0">
                <a:solidFill>
                  <a:schemeClr val="dk1"/>
                </a:solidFill>
                <a:latin typeface="Arial" panose="020B0604020202020204" pitchFamily="34" charset="0"/>
                <a:cs typeface="Arial" panose="020B0604020202020204" pitchFamily="34" charset="0"/>
              </a:rPr>
              <a:t>Approval 1</a:t>
            </a:r>
            <a:endParaRPr kumimoji="1" lang="ja-JP" altLang="en-US" b="1" dirty="0">
              <a:solidFill>
                <a:schemeClr val="dk1"/>
              </a:solidFill>
              <a:latin typeface="Arial" panose="020B0604020202020204" pitchFamily="34" charset="0"/>
              <a:cs typeface="Arial" panose="020B0604020202020204" pitchFamily="34" charset="0"/>
            </a:endParaRPr>
          </a:p>
        </p:txBody>
      </p:sp>
      <p:sp>
        <p:nvSpPr>
          <p:cNvPr id="12" name="Rectangle 1040"/>
          <p:cNvSpPr>
            <a:spLocks noChangeArrowheads="1"/>
          </p:cNvSpPr>
          <p:nvPr/>
        </p:nvSpPr>
        <p:spPr bwMode="auto">
          <a:xfrm>
            <a:off x="7137069" y="1923803"/>
            <a:ext cx="1805049" cy="736271"/>
          </a:xfrm>
          <a:prstGeom prst="rect">
            <a:avLst/>
          </a:prstGeom>
          <a:solidFill>
            <a:srgbClr val="FFC000"/>
          </a:solidFill>
          <a:ln w="9525">
            <a:solidFill>
              <a:schemeClr val="tx1"/>
            </a:solidFill>
            <a:miter lim="800000"/>
            <a:headEnd/>
            <a:tailEnd/>
          </a:ln>
          <a:effectLst/>
          <a:extLst/>
        </p:spPr>
        <p:txBody>
          <a:bodyPr wrap="none" anchor="ctr"/>
          <a:lstStyle/>
          <a:p>
            <a:pPr algn="ctr" eaLnBrk="1" fontAlgn="auto" hangingPunct="1">
              <a:spcBef>
                <a:spcPts val="0"/>
              </a:spcBef>
              <a:spcAft>
                <a:spcPts val="0"/>
              </a:spcAft>
              <a:defRPr/>
            </a:pPr>
            <a:r>
              <a:rPr kumimoji="1" lang="en-US" altLang="ja-JP" b="1" dirty="0" smtClean="0">
                <a:solidFill>
                  <a:schemeClr val="dk1"/>
                </a:solidFill>
                <a:latin typeface="Arial" panose="020B0604020202020204" pitchFamily="34" charset="0"/>
                <a:cs typeface="Arial" panose="020B0604020202020204" pitchFamily="34" charset="0"/>
              </a:rPr>
              <a:t>Approval 1</a:t>
            </a:r>
            <a:endParaRPr kumimoji="1" lang="ja-JP" altLang="en-US" b="1" dirty="0">
              <a:solidFill>
                <a:schemeClr val="dk1"/>
              </a:solidFill>
              <a:latin typeface="Arial" panose="020B0604020202020204" pitchFamily="34" charset="0"/>
              <a:cs typeface="Arial" panose="020B0604020202020204" pitchFamily="34" charset="0"/>
            </a:endParaRPr>
          </a:p>
        </p:txBody>
      </p:sp>
      <p:sp>
        <p:nvSpPr>
          <p:cNvPr id="13" name="Rectangle 1040"/>
          <p:cNvSpPr>
            <a:spLocks noChangeArrowheads="1"/>
          </p:cNvSpPr>
          <p:nvPr/>
        </p:nvSpPr>
        <p:spPr bwMode="auto">
          <a:xfrm>
            <a:off x="9038505" y="4247092"/>
            <a:ext cx="1668610" cy="533279"/>
          </a:xfrm>
          <a:prstGeom prst="rect">
            <a:avLst/>
          </a:prstGeom>
          <a:solidFill>
            <a:srgbClr val="FFC000"/>
          </a:solidFill>
          <a:ln w="9525">
            <a:solidFill>
              <a:schemeClr val="tx1"/>
            </a:solidFill>
            <a:miter lim="800000"/>
            <a:headEnd/>
            <a:tailEnd/>
          </a:ln>
          <a:effectLst/>
        </p:spPr>
        <p:txBody>
          <a:bodyPr wrap="none" anchor="ctr"/>
          <a:lstStyle/>
          <a:p>
            <a:pPr algn="ctr" eaLnBrk="1" fontAlgn="auto" hangingPunct="1">
              <a:spcBef>
                <a:spcPts val="0"/>
              </a:spcBef>
              <a:spcAft>
                <a:spcPts val="0"/>
              </a:spcAft>
              <a:defRPr/>
            </a:pPr>
            <a:r>
              <a:rPr kumimoji="1" lang="en-US" altLang="ja-JP" b="1" dirty="0">
                <a:solidFill>
                  <a:schemeClr val="dk1"/>
                </a:solidFill>
                <a:latin typeface="Arial" panose="020B0604020202020204" pitchFamily="34" charset="0"/>
                <a:cs typeface="Arial" panose="020B0604020202020204" pitchFamily="34" charset="0"/>
              </a:rPr>
              <a:t>Approval </a:t>
            </a:r>
            <a:r>
              <a:rPr kumimoji="1" lang="en-US" altLang="ja-JP" b="1" dirty="0" smtClean="0">
                <a:solidFill>
                  <a:schemeClr val="dk1"/>
                </a:solidFill>
                <a:latin typeface="Arial" panose="020B0604020202020204" pitchFamily="34" charset="0"/>
                <a:cs typeface="Arial" panose="020B0604020202020204" pitchFamily="34" charset="0"/>
              </a:rPr>
              <a:t>1</a:t>
            </a:r>
            <a:endParaRPr kumimoji="1" lang="ja-JP" altLang="en-US" b="1" dirty="0">
              <a:solidFill>
                <a:schemeClr val="dk1"/>
              </a:solidFill>
              <a:latin typeface="Arial" panose="020B0604020202020204" pitchFamily="34" charset="0"/>
              <a:cs typeface="Arial" panose="020B0604020202020204" pitchFamily="34" charset="0"/>
            </a:endParaRPr>
          </a:p>
        </p:txBody>
      </p:sp>
      <p:sp>
        <p:nvSpPr>
          <p:cNvPr id="21" name="正方形/長方形 33"/>
          <p:cNvSpPr/>
          <p:nvPr/>
        </p:nvSpPr>
        <p:spPr>
          <a:xfrm>
            <a:off x="4443820" y="3228129"/>
            <a:ext cx="3630577" cy="708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accent1"/>
                </a:solidFill>
                <a:latin typeface="Arial" panose="020B0604020202020204" pitchFamily="34" charset="0"/>
                <a:cs typeface="Arial" panose="020B0604020202020204" pitchFamily="34" charset="0"/>
              </a:rPr>
              <a:t>“A </a:t>
            </a:r>
            <a:r>
              <a:rPr lang="en-US" altLang="ja-JP" dirty="0">
                <a:solidFill>
                  <a:schemeClr val="accent1"/>
                </a:solidFill>
                <a:latin typeface="Arial" panose="020B0604020202020204" pitchFamily="34" charset="0"/>
                <a:cs typeface="Arial" panose="020B0604020202020204" pitchFamily="34" charset="0"/>
              </a:rPr>
              <a:t>pain relief </a:t>
            </a:r>
            <a:r>
              <a:rPr lang="en-US" altLang="ja-JP" dirty="0" smtClean="0">
                <a:solidFill>
                  <a:schemeClr val="accent1"/>
                </a:solidFill>
                <a:latin typeface="Arial" panose="020B0604020202020204" pitchFamily="34" charset="0"/>
                <a:cs typeface="Arial" panose="020B0604020202020204" pitchFamily="34" charset="0"/>
              </a:rPr>
              <a:t>comprising compound A”</a:t>
            </a:r>
            <a:endParaRPr lang="en-US" altLang="ja-JP" b="1" dirty="0">
              <a:solidFill>
                <a:schemeClr val="accent1"/>
              </a:solidFill>
              <a:latin typeface="Arial" panose="020B0604020202020204" pitchFamily="34" charset="0"/>
              <a:cs typeface="Arial" panose="020B0604020202020204" pitchFamily="34" charset="0"/>
            </a:endParaRPr>
          </a:p>
        </p:txBody>
      </p:sp>
      <p:cxnSp>
        <p:nvCxnSpPr>
          <p:cNvPr id="22" name="AutoShape 1035"/>
          <p:cNvCxnSpPr>
            <a:cxnSpLocks noChangeShapeType="1"/>
          </p:cNvCxnSpPr>
          <p:nvPr/>
        </p:nvCxnSpPr>
        <p:spPr bwMode="auto">
          <a:xfrm>
            <a:off x="1031268" y="1821200"/>
            <a:ext cx="7924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1038"/>
          <p:cNvSpPr>
            <a:spLocks noChangeArrowheads="1"/>
          </p:cNvSpPr>
          <p:nvPr/>
        </p:nvSpPr>
        <p:spPr bwMode="auto">
          <a:xfrm>
            <a:off x="3517907" y="1738650"/>
            <a:ext cx="3619163" cy="45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26" name="Text Box 1058"/>
          <p:cNvSpPr txBox="1">
            <a:spLocks noChangeArrowheads="1"/>
          </p:cNvSpPr>
          <p:nvPr/>
        </p:nvSpPr>
        <p:spPr bwMode="auto">
          <a:xfrm>
            <a:off x="5773260" y="1297942"/>
            <a:ext cx="33528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Original Expiry Date</a:t>
            </a:r>
          </a:p>
        </p:txBody>
      </p:sp>
      <p:sp>
        <p:nvSpPr>
          <p:cNvPr id="27" name="Text Box 1064"/>
          <p:cNvSpPr txBox="1">
            <a:spLocks noChangeArrowheads="1"/>
          </p:cNvSpPr>
          <p:nvPr/>
        </p:nvSpPr>
        <p:spPr bwMode="auto">
          <a:xfrm>
            <a:off x="2267401" y="1287725"/>
            <a:ext cx="32512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Registration Date</a:t>
            </a:r>
          </a:p>
        </p:txBody>
      </p:sp>
      <p:cxnSp>
        <p:nvCxnSpPr>
          <p:cNvPr id="28" name="AutoShape 1068"/>
          <p:cNvCxnSpPr>
            <a:cxnSpLocks noChangeShapeType="1"/>
          </p:cNvCxnSpPr>
          <p:nvPr/>
        </p:nvCxnSpPr>
        <p:spPr bwMode="auto">
          <a:xfrm>
            <a:off x="7137070" y="1525610"/>
            <a:ext cx="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068"/>
          <p:cNvCxnSpPr>
            <a:cxnSpLocks noChangeShapeType="1"/>
          </p:cNvCxnSpPr>
          <p:nvPr/>
        </p:nvCxnSpPr>
        <p:spPr bwMode="auto">
          <a:xfrm>
            <a:off x="3516412" y="1606446"/>
            <a:ext cx="0" cy="2193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1" name="表 10"/>
          <p:cNvGraphicFramePr>
            <a:graphicFrameLocks noGrp="1"/>
          </p:cNvGraphicFramePr>
          <p:nvPr>
            <p:extLst>
              <p:ext uri="{D42A27DB-BD31-4B8C-83A1-F6EECF244321}">
                <p14:modId xmlns:p14="http://schemas.microsoft.com/office/powerpoint/2010/main" val="1285624858"/>
              </p:ext>
            </p:extLst>
          </p:nvPr>
        </p:nvGraphicFramePr>
        <p:xfrm>
          <a:off x="2892196" y="5637063"/>
          <a:ext cx="7213600" cy="822960"/>
        </p:xfrm>
        <a:graphic>
          <a:graphicData uri="http://schemas.openxmlformats.org/drawingml/2006/table">
            <a:tbl>
              <a:tblPr firstRow="1" bandRow="1">
                <a:tableStyleId>{5C22544A-7EE6-4342-B048-85BDC9FD1C3A}</a:tableStyleId>
              </a:tblPr>
              <a:tblGrid>
                <a:gridCol w="1425864"/>
                <a:gridCol w="2016996"/>
                <a:gridCol w="1885370"/>
                <a:gridCol w="1885370"/>
              </a:tblGrid>
              <a:tr h="144016">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Marketing </a:t>
                      </a:r>
                    </a:p>
                    <a:p>
                      <a:pPr algn="ctr"/>
                      <a:r>
                        <a:rPr kumimoji="1" lang="en-US" altLang="ja-JP" sz="1400" baseline="0" dirty="0" smtClean="0">
                          <a:solidFill>
                            <a:schemeClr val="bg1"/>
                          </a:solidFill>
                          <a:latin typeface="Arial" panose="020B0604020202020204" pitchFamily="34" charset="0"/>
                          <a:cs typeface="Arial" panose="020B0604020202020204" pitchFamily="34" charset="0"/>
                        </a:rPr>
                        <a:t>approval</a:t>
                      </a:r>
                      <a:endParaRPr kumimoji="1" lang="ja-JP" altLang="en-US" sz="1400" dirty="0">
                        <a:solidFill>
                          <a:schemeClr val="bg1"/>
                        </a:solidFill>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Active</a:t>
                      </a:r>
                      <a:r>
                        <a:rPr kumimoji="1" lang="en-US" altLang="ja-JP" sz="1400" baseline="0" dirty="0" smtClean="0">
                          <a:solidFill>
                            <a:schemeClr val="bg1"/>
                          </a:solidFill>
                          <a:latin typeface="Arial" panose="020B0604020202020204" pitchFamily="34" charset="0"/>
                          <a:cs typeface="Arial" panose="020B0604020202020204" pitchFamily="34" charset="0"/>
                        </a:rPr>
                        <a:t> ingredient</a:t>
                      </a:r>
                      <a:endParaRPr kumimoji="1" lang="ja-JP" altLang="en-US" sz="1400" dirty="0">
                        <a:solidFill>
                          <a:schemeClr val="bg1"/>
                        </a:solidFill>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Effect/efficacy</a:t>
                      </a:r>
                      <a:endParaRPr kumimoji="1" lang="ja-JP" altLang="en-US" sz="1400" dirty="0">
                        <a:solidFill>
                          <a:schemeClr val="bg1"/>
                        </a:solidFill>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form</a:t>
                      </a:r>
                      <a:endParaRPr kumimoji="1" lang="ja-JP" altLang="en-US" sz="1400" dirty="0">
                        <a:solidFill>
                          <a:schemeClr val="bg1"/>
                        </a:solidFill>
                        <a:latin typeface="Arial" panose="020B0604020202020204" pitchFamily="34" charset="0"/>
                        <a:cs typeface="Arial" panose="020B0604020202020204" pitchFamily="34" charset="0"/>
                      </a:endParaRPr>
                    </a:p>
                  </a:txBody>
                  <a:tcPr marL="121920" marR="121920"/>
                </a:tc>
              </a:tr>
              <a:tr h="182488">
                <a:tc>
                  <a:txBody>
                    <a:bodyPr/>
                    <a:lstStyle/>
                    <a:p>
                      <a:pPr algn="ctr"/>
                      <a:r>
                        <a:rPr kumimoji="1" lang="en-US" altLang="ja-JP" sz="1400" b="1" dirty="0" smtClean="0">
                          <a:latin typeface="Arial" panose="020B0604020202020204" pitchFamily="34" charset="0"/>
                          <a:cs typeface="Arial" panose="020B0604020202020204" pitchFamily="34" charset="0"/>
                        </a:rPr>
                        <a:t>1</a:t>
                      </a:r>
                      <a:endParaRPr kumimoji="1" lang="ja-JP" altLang="en-US" sz="1400" b="1" dirty="0">
                        <a:latin typeface="Arial" panose="020B0604020202020204" pitchFamily="34" charset="0"/>
                        <a:cs typeface="Arial" panose="020B0604020202020204" pitchFamily="34" charset="0"/>
                      </a:endParaRPr>
                    </a:p>
                  </a:txBody>
                  <a:tcPr marL="121920" marR="121920">
                    <a:solidFill>
                      <a:srgbClr val="FFC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kern="1200" dirty="0" smtClean="0">
                          <a:solidFill>
                            <a:schemeClr val="dk1"/>
                          </a:solidFill>
                          <a:latin typeface="Arial" panose="020B0604020202020204" pitchFamily="34" charset="0"/>
                          <a:ea typeface="+mn-ea"/>
                          <a:cs typeface="Arial" panose="020B0604020202020204" pitchFamily="34" charset="0"/>
                        </a:rPr>
                        <a:t>Compound A</a:t>
                      </a:r>
                      <a:endParaRPr kumimoji="1" lang="ja-JP" altLang="en-US" sz="1400" b="1" kern="1200" dirty="0" smtClean="0">
                        <a:solidFill>
                          <a:schemeClr val="dk1"/>
                        </a:solidFill>
                        <a:latin typeface="Arial" panose="020B0604020202020204" pitchFamily="34" charset="0"/>
                        <a:ea typeface="+mn-ea"/>
                        <a:cs typeface="Arial" panose="020B0604020202020204" pitchFamily="34" charset="0"/>
                      </a:endParaRPr>
                    </a:p>
                  </a:txBody>
                  <a:tcPr marL="121920" marR="121920">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kern="1200" dirty="0" smtClean="0">
                          <a:solidFill>
                            <a:schemeClr val="dk1"/>
                          </a:solidFill>
                          <a:latin typeface="Arial" panose="020B0604020202020204" pitchFamily="34" charset="0"/>
                          <a:ea typeface="+mn-ea"/>
                          <a:cs typeface="Arial" panose="020B0604020202020204" pitchFamily="34" charset="0"/>
                        </a:rPr>
                        <a:t>Pain relief</a:t>
                      </a:r>
                      <a:endParaRPr kumimoji="1" lang="ja-JP" altLang="en-US" sz="1400" b="1" kern="1200" dirty="0" smtClean="0">
                        <a:solidFill>
                          <a:schemeClr val="dk1"/>
                        </a:solidFill>
                        <a:latin typeface="Arial" panose="020B0604020202020204" pitchFamily="34" charset="0"/>
                        <a:ea typeface="+mn-ea"/>
                        <a:cs typeface="Arial" panose="020B0604020202020204" pitchFamily="34" charset="0"/>
                      </a:endParaRPr>
                    </a:p>
                  </a:txBody>
                  <a:tcPr marL="121920" marR="121920">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kern="1200" dirty="0" smtClean="0">
                          <a:solidFill>
                            <a:schemeClr val="dk1"/>
                          </a:solidFill>
                          <a:latin typeface="Arial" panose="020B0604020202020204" pitchFamily="34" charset="0"/>
                          <a:ea typeface="+mn-ea"/>
                          <a:cs typeface="Arial" panose="020B0604020202020204" pitchFamily="34" charset="0"/>
                        </a:rPr>
                        <a:t>capsule</a:t>
                      </a:r>
                      <a:endParaRPr kumimoji="1" lang="ja-JP" altLang="en-US" sz="1400" b="1" kern="1200" dirty="0" smtClean="0">
                        <a:solidFill>
                          <a:schemeClr val="dk1"/>
                        </a:solidFill>
                        <a:latin typeface="Arial" panose="020B0604020202020204" pitchFamily="34" charset="0"/>
                        <a:ea typeface="+mn-ea"/>
                        <a:cs typeface="Arial" panose="020B0604020202020204" pitchFamily="34" charset="0"/>
                      </a:endParaRPr>
                    </a:p>
                  </a:txBody>
                  <a:tcPr marL="121920" marR="121920">
                    <a:solidFill>
                      <a:srgbClr val="FFC000"/>
                    </a:solidFill>
                  </a:tcPr>
                </a:tc>
              </a:tr>
            </a:tbl>
          </a:graphicData>
        </a:graphic>
      </p:graphicFrame>
      <p:sp>
        <p:nvSpPr>
          <p:cNvPr id="35" name="正方形/長方形 33"/>
          <p:cNvSpPr/>
          <p:nvPr/>
        </p:nvSpPr>
        <p:spPr>
          <a:xfrm>
            <a:off x="5488913" y="4247092"/>
            <a:ext cx="3549592" cy="53327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accent1"/>
                </a:solidFill>
                <a:latin typeface="Arial" panose="020B0604020202020204" pitchFamily="34" charset="0"/>
                <a:cs typeface="Arial" panose="020B0604020202020204" pitchFamily="34" charset="0"/>
              </a:rPr>
              <a:t>“A </a:t>
            </a:r>
            <a:r>
              <a:rPr lang="en-US" altLang="ja-JP" dirty="0">
                <a:solidFill>
                  <a:schemeClr val="accent1"/>
                </a:solidFill>
                <a:latin typeface="Arial" panose="020B0604020202020204" pitchFamily="34" charset="0"/>
                <a:cs typeface="Arial" panose="020B0604020202020204" pitchFamily="34" charset="0"/>
              </a:rPr>
              <a:t>pain relief </a:t>
            </a:r>
            <a:r>
              <a:rPr lang="en-US" altLang="ja-JP" dirty="0" smtClean="0">
                <a:solidFill>
                  <a:schemeClr val="accent1"/>
                </a:solidFill>
                <a:latin typeface="Arial" panose="020B0604020202020204" pitchFamily="34" charset="0"/>
                <a:cs typeface="Arial" panose="020B0604020202020204" pitchFamily="34" charset="0"/>
              </a:rPr>
              <a:t>comprising </a:t>
            </a:r>
            <a:r>
              <a:rPr lang="en-US" altLang="ja-JP" dirty="0">
                <a:solidFill>
                  <a:schemeClr val="accent1"/>
                </a:solidFill>
                <a:latin typeface="Arial" panose="020B0604020202020204" pitchFamily="34" charset="0"/>
                <a:cs typeface="Arial" panose="020B0604020202020204" pitchFamily="34" charset="0"/>
              </a:rPr>
              <a:t>compound </a:t>
            </a:r>
            <a:r>
              <a:rPr lang="en-US" altLang="ja-JP" dirty="0" smtClean="0">
                <a:solidFill>
                  <a:schemeClr val="accent1"/>
                </a:solidFill>
                <a:latin typeface="Arial" panose="020B0604020202020204" pitchFamily="34" charset="0"/>
                <a:cs typeface="Arial" panose="020B0604020202020204" pitchFamily="34" charset="0"/>
              </a:rPr>
              <a:t>A in a capsule form”</a:t>
            </a:r>
            <a:endParaRPr lang="en-US" altLang="ja-JP" b="1" dirty="0">
              <a:solidFill>
                <a:schemeClr val="accent1"/>
              </a:solidFill>
              <a:latin typeface="Arial" panose="020B0604020202020204" pitchFamily="34" charset="0"/>
              <a:cs typeface="Arial" panose="020B0604020202020204" pitchFamily="34" charset="0"/>
            </a:endParaRPr>
          </a:p>
        </p:txBody>
      </p:sp>
      <p:sp>
        <p:nvSpPr>
          <p:cNvPr id="36" name="テキスト ボックス 13"/>
          <p:cNvSpPr txBox="1"/>
          <p:nvPr/>
        </p:nvSpPr>
        <p:spPr>
          <a:xfrm>
            <a:off x="3893001" y="4247091"/>
            <a:ext cx="1382110" cy="461665"/>
          </a:xfrm>
          <a:prstGeom prst="rect">
            <a:avLst/>
          </a:prstGeom>
          <a:noFill/>
        </p:spPr>
        <p:txBody>
          <a:bodyPr wrap="none" rtlCol="0">
            <a:spAutoFit/>
          </a:bodyPr>
          <a:lstStyle/>
          <a:p>
            <a:r>
              <a:rPr kumimoji="1" lang="en-US" altLang="ja-JP" sz="2400" b="1" dirty="0" smtClean="0">
                <a:latin typeface="Arial" panose="020B0604020202020204" pitchFamily="34" charset="0"/>
                <a:cs typeface="Arial" panose="020B0604020202020204" pitchFamily="34" charset="0"/>
              </a:rPr>
              <a:t>Patent 3</a:t>
            </a:r>
            <a:endParaRPr kumimoji="1" lang="ja-JP" altLang="en-US" sz="2400" b="1" dirty="0">
              <a:latin typeface="Arial" panose="020B0604020202020204" pitchFamily="34" charset="0"/>
              <a:cs typeface="Arial" panose="020B0604020202020204" pitchFamily="34" charset="0"/>
            </a:endParaRPr>
          </a:p>
        </p:txBody>
      </p:sp>
      <p:sp>
        <p:nvSpPr>
          <p:cNvPr id="3" name="テキスト ボックス 2"/>
          <p:cNvSpPr txBox="1"/>
          <p:nvPr/>
        </p:nvSpPr>
        <p:spPr>
          <a:xfrm>
            <a:off x="2208024" y="5019764"/>
            <a:ext cx="7861960" cy="369332"/>
          </a:xfrm>
          <a:prstGeom prst="rect">
            <a:avLst/>
          </a:prstGeom>
          <a:noFill/>
        </p:spPr>
        <p:txBody>
          <a:bodyPr wrap="none" rtlCol="0">
            <a:spAutoFit/>
          </a:bodyPr>
          <a:lstStyle/>
          <a:p>
            <a:r>
              <a:rPr kumimoji="1" lang="ja-JP" altLang="en-US" b="1" dirty="0" smtClean="0">
                <a:solidFill>
                  <a:schemeClr val="accent1"/>
                </a:solidFill>
                <a:latin typeface="Arial" panose="020B0604020202020204" pitchFamily="34" charset="0"/>
                <a:cs typeface="Arial" panose="020B0604020202020204" pitchFamily="34" charset="0"/>
              </a:rPr>
              <a:t>●　</a:t>
            </a:r>
            <a:r>
              <a:rPr kumimoji="1" lang="en-US" altLang="ja-JP" b="1" dirty="0" smtClean="0">
                <a:solidFill>
                  <a:schemeClr val="accent1"/>
                </a:solidFill>
                <a:latin typeface="Arial" panose="020B0604020202020204" pitchFamily="34" charset="0"/>
                <a:cs typeface="Arial" panose="020B0604020202020204" pitchFamily="34" charset="0"/>
              </a:rPr>
              <a:t>Two or more patents can be extended based on a single approval.</a:t>
            </a:r>
            <a:endParaRPr kumimoji="1" lang="ja-JP" altLang="en-US" b="1" dirty="0">
              <a:solidFill>
                <a:schemeClr val="accent1"/>
              </a:solidFill>
              <a:latin typeface="Arial" panose="020B0604020202020204" pitchFamily="34" charset="0"/>
              <a:cs typeface="Arial" panose="020B0604020202020204" pitchFamily="34" charset="0"/>
            </a:endParaRPr>
          </a:p>
        </p:txBody>
      </p:sp>
      <p:cxnSp>
        <p:nvCxnSpPr>
          <p:cNvPr id="30" name="AutoShape 1035"/>
          <p:cNvCxnSpPr>
            <a:cxnSpLocks noChangeShapeType="1"/>
          </p:cNvCxnSpPr>
          <p:nvPr/>
        </p:nvCxnSpPr>
        <p:spPr bwMode="auto">
          <a:xfrm>
            <a:off x="1967439" y="3173008"/>
            <a:ext cx="7924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1038"/>
          <p:cNvSpPr>
            <a:spLocks noChangeArrowheads="1"/>
          </p:cNvSpPr>
          <p:nvPr/>
        </p:nvSpPr>
        <p:spPr bwMode="auto">
          <a:xfrm>
            <a:off x="4454078" y="3090458"/>
            <a:ext cx="3619163" cy="45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33" name="AutoShape 1068"/>
          <p:cNvCxnSpPr>
            <a:cxnSpLocks noChangeShapeType="1"/>
          </p:cNvCxnSpPr>
          <p:nvPr/>
        </p:nvCxnSpPr>
        <p:spPr bwMode="auto">
          <a:xfrm>
            <a:off x="4452583" y="2958254"/>
            <a:ext cx="0" cy="2193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1035"/>
          <p:cNvCxnSpPr>
            <a:cxnSpLocks noChangeShapeType="1"/>
          </p:cNvCxnSpPr>
          <p:nvPr/>
        </p:nvCxnSpPr>
        <p:spPr bwMode="auto">
          <a:xfrm>
            <a:off x="2988717" y="4218036"/>
            <a:ext cx="7924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1038"/>
          <p:cNvSpPr>
            <a:spLocks noChangeArrowheads="1"/>
          </p:cNvSpPr>
          <p:nvPr/>
        </p:nvSpPr>
        <p:spPr bwMode="auto">
          <a:xfrm>
            <a:off x="5475357" y="4135486"/>
            <a:ext cx="3549890" cy="45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38" name="AutoShape 1068"/>
          <p:cNvCxnSpPr>
            <a:cxnSpLocks noChangeShapeType="1"/>
          </p:cNvCxnSpPr>
          <p:nvPr/>
        </p:nvCxnSpPr>
        <p:spPr bwMode="auto">
          <a:xfrm>
            <a:off x="5473861" y="4003282"/>
            <a:ext cx="0" cy="2193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1068"/>
          <p:cNvCxnSpPr>
            <a:cxnSpLocks noChangeShapeType="1"/>
          </p:cNvCxnSpPr>
          <p:nvPr/>
        </p:nvCxnSpPr>
        <p:spPr bwMode="auto">
          <a:xfrm>
            <a:off x="8073241" y="2948670"/>
            <a:ext cx="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1068"/>
          <p:cNvCxnSpPr>
            <a:cxnSpLocks noChangeShapeType="1"/>
          </p:cNvCxnSpPr>
          <p:nvPr/>
        </p:nvCxnSpPr>
        <p:spPr bwMode="auto">
          <a:xfrm>
            <a:off x="9035142" y="4017449"/>
            <a:ext cx="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32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403761" y="518605"/>
            <a:ext cx="10972800" cy="936104"/>
          </a:xfrm>
        </p:spPr>
        <p:txBody>
          <a:bodyPr>
            <a:normAutofit/>
          </a:bodyPr>
          <a:lstStyle/>
          <a:p>
            <a:r>
              <a:rPr lang="en-US" altLang="ja-JP" sz="3600" dirty="0" smtClean="0">
                <a:solidFill>
                  <a:schemeClr val="accent5"/>
                </a:solidFill>
                <a:latin typeface="Arial" panose="020B0604020202020204" pitchFamily="34" charset="0"/>
                <a:cs typeface="Arial" panose="020B0604020202020204" pitchFamily="34" charset="0"/>
              </a:rPr>
              <a:t>Examination for PTE</a:t>
            </a:r>
            <a:endParaRPr kumimoji="1" lang="ja-JP" altLang="en-US" sz="3600" dirty="0">
              <a:solidFill>
                <a:schemeClr val="accent5"/>
              </a:solidFill>
              <a:latin typeface="Arial" panose="020B0604020202020204" pitchFamily="34" charset="0"/>
              <a:cs typeface="Arial" panose="020B0604020202020204" pitchFamily="34" charset="0"/>
            </a:endParaRPr>
          </a:p>
        </p:txBody>
      </p:sp>
      <p:sp>
        <p:nvSpPr>
          <p:cNvPr id="50"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13</a:t>
            </a:fld>
            <a:endParaRPr lang="en-US" altLang="ja-JP">
              <a:latin typeface="Arial" panose="020B0604020202020204" pitchFamily="34" charset="0"/>
              <a:cs typeface="Arial" panose="020B0604020202020204" pitchFamily="34" charset="0"/>
            </a:endParaRPr>
          </a:p>
        </p:txBody>
      </p:sp>
      <p:sp>
        <p:nvSpPr>
          <p:cNvPr id="21" name="正方形/長方形 20"/>
          <p:cNvSpPr/>
          <p:nvPr/>
        </p:nvSpPr>
        <p:spPr>
          <a:xfrm>
            <a:off x="3368622" y="2125466"/>
            <a:ext cx="5566735" cy="18369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Arial" panose="020B0604020202020204" pitchFamily="34" charset="0"/>
              <a:cs typeface="Arial" panose="020B0604020202020204" pitchFamily="34" charset="0"/>
            </a:endParaRPr>
          </a:p>
        </p:txBody>
      </p:sp>
      <p:sp>
        <p:nvSpPr>
          <p:cNvPr id="25" name="Rectangle 1040"/>
          <p:cNvSpPr>
            <a:spLocks noChangeArrowheads="1"/>
          </p:cNvSpPr>
          <p:nvPr/>
        </p:nvSpPr>
        <p:spPr bwMode="auto">
          <a:xfrm>
            <a:off x="8944019" y="2274449"/>
            <a:ext cx="1306900" cy="802895"/>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b="1" dirty="0">
              <a:solidFill>
                <a:schemeClr val="bg1"/>
              </a:solidFill>
              <a:latin typeface="Arial" panose="020B0604020202020204" pitchFamily="34" charset="0"/>
              <a:cs typeface="Arial" panose="020B0604020202020204" pitchFamily="34" charset="0"/>
            </a:endParaRPr>
          </a:p>
        </p:txBody>
      </p:sp>
      <p:sp>
        <p:nvSpPr>
          <p:cNvPr id="27" name="Rectangle 1040"/>
          <p:cNvSpPr>
            <a:spLocks noChangeArrowheads="1"/>
          </p:cNvSpPr>
          <p:nvPr/>
        </p:nvSpPr>
        <p:spPr bwMode="auto">
          <a:xfrm>
            <a:off x="8945345" y="2274449"/>
            <a:ext cx="854199" cy="804036"/>
          </a:xfrm>
          <a:prstGeom prst="rect">
            <a:avLst/>
          </a:prstGeom>
          <a:solidFill>
            <a:srgbClr val="00B0F0"/>
          </a:solidFill>
          <a:ln w="9525">
            <a:solidFill>
              <a:schemeClr val="tx1"/>
            </a:solidFill>
            <a:miter lim="800000"/>
            <a:headEnd/>
            <a:tailEnd/>
          </a:ln>
          <a:effectLst/>
        </p:spPr>
        <p:txBody>
          <a:bodyPr wrap="none" anchor="ctr"/>
          <a:lstStyle/>
          <a:p>
            <a:pPr algn="ctr"/>
            <a:endParaRPr lang="ja-JP" altLang="en-US" b="1" dirty="0">
              <a:solidFill>
                <a:schemeClr val="bg1"/>
              </a:solidFill>
              <a:latin typeface="Arial" panose="020B0604020202020204" pitchFamily="34" charset="0"/>
              <a:cs typeface="Arial" panose="020B0604020202020204" pitchFamily="34" charset="0"/>
            </a:endParaRPr>
          </a:p>
        </p:txBody>
      </p:sp>
      <p:cxnSp>
        <p:nvCxnSpPr>
          <p:cNvPr id="42" name="直線矢印コネクタ 41"/>
          <p:cNvCxnSpPr/>
          <p:nvPr/>
        </p:nvCxnSpPr>
        <p:spPr>
          <a:xfrm rot="16200000" flipH="1">
            <a:off x="1561018" y="3059616"/>
            <a:ext cx="1932549" cy="2541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rot="16200000">
            <a:off x="897900" y="2729596"/>
            <a:ext cx="1992854" cy="707886"/>
          </a:xfrm>
          <a:prstGeom prst="rect">
            <a:avLst/>
          </a:prstGeom>
        </p:spPr>
        <p:txBody>
          <a:bodyPr wrap="none">
            <a:spAutoFit/>
          </a:bodyPr>
          <a:lstStyle/>
          <a:p>
            <a:pPr algn="ctr"/>
            <a:r>
              <a:rPr lang="en-US" altLang="ja-JP" sz="2000" b="1" dirty="0" smtClean="0">
                <a:solidFill>
                  <a:srgbClr val="002060"/>
                </a:solidFill>
                <a:latin typeface="Arial" panose="020B0604020202020204" pitchFamily="34" charset="0"/>
                <a:cs typeface="Arial" panose="020B0604020202020204" pitchFamily="34" charset="0"/>
              </a:rPr>
              <a:t>The scope of </a:t>
            </a:r>
          </a:p>
          <a:p>
            <a:pPr algn="ctr"/>
            <a:r>
              <a:rPr lang="en-US" altLang="ja-JP" sz="2000" b="1" dirty="0" smtClean="0">
                <a:solidFill>
                  <a:srgbClr val="002060"/>
                </a:solidFill>
                <a:latin typeface="Arial" panose="020B0604020202020204" pitchFamily="34" charset="0"/>
                <a:cs typeface="Arial" panose="020B0604020202020204" pitchFamily="34" charset="0"/>
              </a:rPr>
              <a:t>granted claims</a:t>
            </a:r>
            <a:endParaRPr lang="en-US" altLang="ja-JP" sz="2000" b="1" dirty="0">
              <a:solidFill>
                <a:srgbClr val="002060"/>
              </a:solidFill>
              <a:latin typeface="Arial" panose="020B0604020202020204" pitchFamily="34" charset="0"/>
              <a:cs typeface="Arial" panose="020B0604020202020204" pitchFamily="34" charset="0"/>
            </a:endParaRPr>
          </a:p>
        </p:txBody>
      </p:sp>
      <p:cxnSp>
        <p:nvCxnSpPr>
          <p:cNvPr id="49" name="AutoShape 1035"/>
          <p:cNvCxnSpPr>
            <a:cxnSpLocks noChangeShapeType="1"/>
          </p:cNvCxnSpPr>
          <p:nvPr/>
        </p:nvCxnSpPr>
        <p:spPr bwMode="auto">
          <a:xfrm>
            <a:off x="1007435" y="1765859"/>
            <a:ext cx="7924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Rectangle 1038"/>
          <p:cNvSpPr>
            <a:spLocks noChangeArrowheads="1"/>
          </p:cNvSpPr>
          <p:nvPr/>
        </p:nvSpPr>
        <p:spPr bwMode="auto">
          <a:xfrm>
            <a:off x="3361168" y="1683309"/>
            <a:ext cx="5571067" cy="82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52" name="Rectangle 1040"/>
          <p:cNvSpPr>
            <a:spLocks noChangeArrowheads="1"/>
          </p:cNvSpPr>
          <p:nvPr/>
        </p:nvSpPr>
        <p:spPr bwMode="auto">
          <a:xfrm>
            <a:off x="8938585" y="1683309"/>
            <a:ext cx="1320800" cy="8255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53" name="AutoShape 1068"/>
          <p:cNvCxnSpPr>
            <a:cxnSpLocks noChangeShapeType="1"/>
          </p:cNvCxnSpPr>
          <p:nvPr/>
        </p:nvCxnSpPr>
        <p:spPr bwMode="auto">
          <a:xfrm>
            <a:off x="8949168" y="1454709"/>
            <a:ext cx="3928" cy="5760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1040"/>
          <p:cNvSpPr>
            <a:spLocks noChangeArrowheads="1"/>
          </p:cNvSpPr>
          <p:nvPr/>
        </p:nvSpPr>
        <p:spPr bwMode="auto">
          <a:xfrm>
            <a:off x="3565989" y="1759603"/>
            <a:ext cx="1320800" cy="8255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64" name="Rectangle 1040"/>
          <p:cNvSpPr>
            <a:spLocks noChangeArrowheads="1"/>
          </p:cNvSpPr>
          <p:nvPr/>
        </p:nvSpPr>
        <p:spPr bwMode="auto">
          <a:xfrm>
            <a:off x="4559829" y="2731145"/>
            <a:ext cx="864096" cy="67816"/>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66" name="Rectangle 1040"/>
          <p:cNvSpPr>
            <a:spLocks noChangeArrowheads="1"/>
          </p:cNvSpPr>
          <p:nvPr/>
        </p:nvSpPr>
        <p:spPr bwMode="auto">
          <a:xfrm>
            <a:off x="3575889" y="2636912"/>
            <a:ext cx="1320800" cy="8255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68" name="直線矢印コネクタ 67"/>
          <p:cNvCxnSpPr/>
          <p:nvPr/>
        </p:nvCxnSpPr>
        <p:spPr>
          <a:xfrm flipH="1">
            <a:off x="4202754" y="2266206"/>
            <a:ext cx="7111" cy="368548"/>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endCxn id="64" idx="0"/>
          </p:cNvCxnSpPr>
          <p:nvPr/>
        </p:nvCxnSpPr>
        <p:spPr>
          <a:xfrm flipH="1">
            <a:off x="4991877" y="2268099"/>
            <a:ext cx="4763" cy="463046"/>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endCxn id="64" idx="2"/>
          </p:cNvCxnSpPr>
          <p:nvPr/>
        </p:nvCxnSpPr>
        <p:spPr>
          <a:xfrm flipV="1">
            <a:off x="4991877" y="2798962"/>
            <a:ext cx="0" cy="255893"/>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4202753" y="2717306"/>
            <a:ext cx="0" cy="360039"/>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365501" y="2274449"/>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383869" y="3061204"/>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027457" y="2336049"/>
            <a:ext cx="3602268" cy="338554"/>
          </a:xfrm>
          <a:prstGeom prst="rect">
            <a:avLst/>
          </a:prstGeom>
          <a:noFill/>
        </p:spPr>
        <p:txBody>
          <a:bodyPr wrap="none" rtlCol="0">
            <a:spAutoFit/>
          </a:bodyPr>
          <a:lstStyle/>
          <a:p>
            <a:r>
              <a:rPr lang="en-US" altLang="ja-JP" sz="1600" b="1" dirty="0" smtClean="0">
                <a:latin typeface="Arial" panose="020B0604020202020204" pitchFamily="34" charset="0"/>
                <a:cs typeface="Arial" panose="020B0604020202020204" pitchFamily="34" charset="0"/>
              </a:rPr>
              <a:t>Preceding MA (pain reliever, liquid)</a:t>
            </a:r>
            <a:endParaRPr lang="ja-JP" altLang="en-US" sz="1600" b="1" dirty="0">
              <a:latin typeface="Arial" panose="020B0604020202020204" pitchFamily="34" charset="0"/>
              <a:cs typeface="Arial" panose="020B0604020202020204" pitchFamily="34" charset="0"/>
            </a:endParaRPr>
          </a:p>
        </p:txBody>
      </p:sp>
      <p:cxnSp>
        <p:nvCxnSpPr>
          <p:cNvPr id="40" name="直線矢印コネクタ 39"/>
          <p:cNvCxnSpPr/>
          <p:nvPr/>
        </p:nvCxnSpPr>
        <p:spPr>
          <a:xfrm>
            <a:off x="10488657" y="2258452"/>
            <a:ext cx="0" cy="81889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rot="5400000">
            <a:off x="10237082" y="2821025"/>
            <a:ext cx="2008884" cy="707886"/>
          </a:xfrm>
          <a:prstGeom prst="rect">
            <a:avLst/>
          </a:prstGeom>
        </p:spPr>
        <p:txBody>
          <a:bodyPr wrap="none">
            <a:spAutoFit/>
          </a:bodyPr>
          <a:lstStyle/>
          <a:p>
            <a:pPr algn="ctr"/>
            <a:r>
              <a:rPr lang="en-US" altLang="ja-JP" sz="2000" b="1" dirty="0" smtClean="0">
                <a:solidFill>
                  <a:srgbClr val="002060"/>
                </a:solidFill>
                <a:latin typeface="Arial" panose="020B0604020202020204" pitchFamily="34" charset="0"/>
                <a:cs typeface="Arial" panose="020B0604020202020204" pitchFamily="34" charset="0"/>
              </a:rPr>
              <a:t>The scope of </a:t>
            </a:r>
          </a:p>
          <a:p>
            <a:pPr algn="ctr"/>
            <a:r>
              <a:rPr lang="en-US" altLang="ja-JP" sz="2000" b="1" dirty="0" smtClean="0">
                <a:solidFill>
                  <a:srgbClr val="002060"/>
                </a:solidFill>
                <a:latin typeface="Arial" panose="020B0604020202020204" pitchFamily="34" charset="0"/>
                <a:cs typeface="Arial" panose="020B0604020202020204" pitchFamily="34" charset="0"/>
              </a:rPr>
              <a:t>PTE protection</a:t>
            </a:r>
            <a:endParaRPr lang="en-US" altLang="ja-JP" sz="2000" b="1" dirty="0">
              <a:solidFill>
                <a:srgbClr val="002060"/>
              </a:solidFill>
              <a:latin typeface="Arial" panose="020B0604020202020204" pitchFamily="34" charset="0"/>
              <a:cs typeface="Arial" panose="020B0604020202020204" pitchFamily="34" charset="0"/>
            </a:endParaRPr>
          </a:p>
        </p:txBody>
      </p:sp>
      <p:sp>
        <p:nvSpPr>
          <p:cNvPr id="46" name="Rectangle 1040"/>
          <p:cNvSpPr>
            <a:spLocks noChangeArrowheads="1"/>
          </p:cNvSpPr>
          <p:nvPr/>
        </p:nvSpPr>
        <p:spPr bwMode="auto">
          <a:xfrm>
            <a:off x="4559829" y="1843212"/>
            <a:ext cx="864096" cy="67816"/>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48" name="Rectangle 1040"/>
          <p:cNvSpPr>
            <a:spLocks noChangeArrowheads="1"/>
          </p:cNvSpPr>
          <p:nvPr/>
        </p:nvSpPr>
        <p:spPr bwMode="auto">
          <a:xfrm>
            <a:off x="8953096" y="1771204"/>
            <a:ext cx="864096" cy="67816"/>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35" name="Text Box 1058"/>
          <p:cNvSpPr txBox="1">
            <a:spLocks noChangeArrowheads="1"/>
          </p:cNvSpPr>
          <p:nvPr/>
        </p:nvSpPr>
        <p:spPr bwMode="auto">
          <a:xfrm>
            <a:off x="7245801" y="1196752"/>
            <a:ext cx="33528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Original Expiry Date</a:t>
            </a:r>
          </a:p>
        </p:txBody>
      </p:sp>
      <p:sp>
        <p:nvSpPr>
          <p:cNvPr id="36" name="Text Box 1064"/>
          <p:cNvSpPr txBox="1">
            <a:spLocks noChangeArrowheads="1"/>
          </p:cNvSpPr>
          <p:nvPr/>
        </p:nvSpPr>
        <p:spPr bwMode="auto">
          <a:xfrm>
            <a:off x="2267401" y="1222876"/>
            <a:ext cx="32512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Registration Date</a:t>
            </a:r>
          </a:p>
        </p:txBody>
      </p:sp>
      <p:cxnSp>
        <p:nvCxnSpPr>
          <p:cNvPr id="38" name="AutoShape 1068"/>
          <p:cNvCxnSpPr>
            <a:cxnSpLocks noChangeShapeType="1"/>
            <a:endCxn id="51" idx="1"/>
          </p:cNvCxnSpPr>
          <p:nvPr/>
        </p:nvCxnSpPr>
        <p:spPr bwMode="auto">
          <a:xfrm>
            <a:off x="3361168" y="1505256"/>
            <a:ext cx="0" cy="2193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テキスト ボックス 53"/>
          <p:cNvSpPr txBox="1"/>
          <p:nvPr/>
        </p:nvSpPr>
        <p:spPr>
          <a:xfrm>
            <a:off x="1781298" y="4457206"/>
            <a:ext cx="9514461" cy="1077218"/>
          </a:xfrm>
          <a:prstGeom prst="rect">
            <a:avLst/>
          </a:prstGeom>
          <a:noFill/>
        </p:spPr>
        <p:txBody>
          <a:bodyPr wrap="square" rtlCol="0">
            <a:spAutoFit/>
          </a:bodyPr>
          <a:lstStyle/>
          <a:p>
            <a:r>
              <a:rPr kumimoji="1" lang="en-US" altLang="ja-JP" sz="1600" b="1" dirty="0" smtClean="0">
                <a:latin typeface="Arial" panose="020B0604020202020204" pitchFamily="34" charset="0"/>
                <a:cs typeface="Arial" panose="020B0604020202020204" pitchFamily="34" charset="0"/>
              </a:rPr>
              <a:t>If 2</a:t>
            </a:r>
            <a:r>
              <a:rPr kumimoji="1" lang="en-US" altLang="ja-JP" sz="1600" b="1" baseline="30000" dirty="0" smtClean="0">
                <a:latin typeface="Arial" panose="020B0604020202020204" pitchFamily="34" charset="0"/>
                <a:cs typeface="Arial" panose="020B0604020202020204" pitchFamily="34" charset="0"/>
              </a:rPr>
              <a:t>nd</a:t>
            </a:r>
            <a:r>
              <a:rPr kumimoji="1" lang="en-US" altLang="ja-JP" sz="1600" b="1" dirty="0" smtClean="0">
                <a:latin typeface="Arial" panose="020B0604020202020204" pitchFamily="34" charset="0"/>
                <a:cs typeface="Arial" panose="020B0604020202020204" pitchFamily="34" charset="0"/>
              </a:rPr>
              <a:t> </a:t>
            </a:r>
            <a:r>
              <a:rPr lang="en-US" altLang="ja-JP" sz="1600" b="1" dirty="0" smtClean="0">
                <a:latin typeface="Arial" panose="020B0604020202020204" pitchFamily="34" charset="0"/>
                <a:cs typeface="Arial" panose="020B0604020202020204" pitchFamily="34" charset="0"/>
              </a:rPr>
              <a:t> MA </a:t>
            </a:r>
            <a:r>
              <a:rPr kumimoji="1" lang="en-US" altLang="ja-JP" sz="1600" b="1" dirty="0" smtClean="0">
                <a:latin typeface="Arial" panose="020B0604020202020204" pitchFamily="34" charset="0"/>
                <a:cs typeface="Arial" panose="020B0604020202020204" pitchFamily="34" charset="0"/>
              </a:rPr>
              <a:t>was made for </a:t>
            </a:r>
            <a:r>
              <a:rPr kumimoji="1" lang="en-US" altLang="ja-JP" sz="1600" b="1" dirty="0" smtClean="0">
                <a:solidFill>
                  <a:srgbClr val="FF0000"/>
                </a:solidFill>
                <a:latin typeface="Arial" panose="020B0604020202020204" pitchFamily="34" charset="0"/>
                <a:cs typeface="Arial" panose="020B0604020202020204" pitchFamily="34" charset="0"/>
              </a:rPr>
              <a:t>the same active ingredient </a:t>
            </a:r>
            <a:r>
              <a:rPr kumimoji="1" lang="en-US" altLang="ja-JP" sz="1600" b="1" dirty="0" smtClean="0">
                <a:latin typeface="Arial" panose="020B0604020202020204" pitchFamily="34" charset="0"/>
                <a:cs typeface="Arial" panose="020B0604020202020204" pitchFamily="34" charset="0"/>
              </a:rPr>
              <a:t>and </a:t>
            </a:r>
            <a:r>
              <a:rPr kumimoji="1" lang="en-US" altLang="ja-JP" sz="1600" b="1" dirty="0" smtClean="0">
                <a:solidFill>
                  <a:srgbClr val="FF0000"/>
                </a:solidFill>
                <a:latin typeface="Arial" panose="020B0604020202020204" pitchFamily="34" charset="0"/>
                <a:cs typeface="Arial" panose="020B0604020202020204" pitchFamily="34" charset="0"/>
              </a:rPr>
              <a:t>the same effect/efficacy </a:t>
            </a:r>
            <a:r>
              <a:rPr kumimoji="1" lang="en-US" altLang="ja-JP" sz="1600" b="1" dirty="0" smtClean="0">
                <a:latin typeface="Arial" panose="020B0604020202020204" pitchFamily="34" charset="0"/>
                <a:cs typeface="Arial" panose="020B0604020202020204" pitchFamily="34" charset="0"/>
              </a:rPr>
              <a:t>with  those for 1</a:t>
            </a:r>
            <a:r>
              <a:rPr kumimoji="1" lang="en-US" altLang="ja-JP" sz="1600" b="1" baseline="30000" dirty="0" smtClean="0">
                <a:latin typeface="Arial" panose="020B0604020202020204" pitchFamily="34" charset="0"/>
                <a:cs typeface="Arial" panose="020B0604020202020204" pitchFamily="34" charset="0"/>
              </a:rPr>
              <a:t>st</a:t>
            </a:r>
            <a:r>
              <a:rPr kumimoji="1" lang="en-US" altLang="ja-JP" sz="1600" b="1" dirty="0" smtClean="0">
                <a:latin typeface="Arial" panose="020B0604020202020204" pitchFamily="34" charset="0"/>
                <a:cs typeface="Arial" panose="020B0604020202020204" pitchFamily="34" charset="0"/>
              </a:rPr>
              <a:t>  MA, the </a:t>
            </a:r>
            <a:r>
              <a:rPr lang="en-US" altLang="ja-JP" sz="1600" b="1" dirty="0" smtClean="0">
                <a:latin typeface="Arial" panose="020B0604020202020204" pitchFamily="34" charset="0"/>
                <a:cs typeface="Arial" panose="020B0604020202020204" pitchFamily="34" charset="0"/>
              </a:rPr>
              <a:t>scope of </a:t>
            </a:r>
            <a:r>
              <a:rPr lang="en-US" altLang="ja-JP" sz="1600" b="1" dirty="0">
                <a:latin typeface="Arial" panose="020B0604020202020204" pitchFamily="34" charset="0"/>
                <a:cs typeface="Arial" panose="020B0604020202020204" pitchFamily="34" charset="0"/>
              </a:rPr>
              <a:t>patent </a:t>
            </a:r>
            <a:r>
              <a:rPr lang="en-US" altLang="ja-JP" sz="1600" b="1" dirty="0" smtClean="0">
                <a:latin typeface="Arial" panose="020B0604020202020204" pitchFamily="34" charset="0"/>
                <a:cs typeface="Arial" panose="020B0604020202020204" pitchFamily="34" charset="0"/>
              </a:rPr>
              <a:t>to be  </a:t>
            </a:r>
            <a:r>
              <a:rPr lang="en-US" altLang="ja-JP" sz="1600" b="1" dirty="0">
                <a:latin typeface="Arial" panose="020B0604020202020204" pitchFamily="34" charset="0"/>
                <a:cs typeface="Arial" panose="020B0604020202020204" pitchFamily="34" charset="0"/>
              </a:rPr>
              <a:t>extended for </a:t>
            </a:r>
            <a:r>
              <a:rPr lang="en-US" altLang="ja-JP" sz="1600" b="1" dirty="0" smtClean="0">
                <a:latin typeface="Arial" panose="020B0604020202020204" pitchFamily="34" charset="0"/>
                <a:cs typeface="Arial" panose="020B0604020202020204" pitchFamily="34" charset="0"/>
              </a:rPr>
              <a:t>the 2</a:t>
            </a:r>
            <a:r>
              <a:rPr lang="en-US" altLang="ja-JP" sz="1600" b="1" baseline="30000" dirty="0" smtClean="0">
                <a:latin typeface="Arial" panose="020B0604020202020204" pitchFamily="34" charset="0"/>
                <a:cs typeface="Arial" panose="020B0604020202020204" pitchFamily="34" charset="0"/>
              </a:rPr>
              <a:t>nd</a:t>
            </a:r>
            <a:r>
              <a:rPr lang="en-US" altLang="ja-JP" sz="1600" b="1" dirty="0" smtClean="0">
                <a:latin typeface="Arial" panose="020B0604020202020204" pitchFamily="34" charset="0"/>
                <a:cs typeface="Arial" panose="020B0604020202020204" pitchFamily="34" charset="0"/>
              </a:rPr>
              <a:t> MA is within the first extended patent right.   Thus, JPL deems that obtaining the 2</a:t>
            </a:r>
            <a:r>
              <a:rPr lang="en-US" altLang="ja-JP" sz="1600" b="1" baseline="30000" dirty="0" smtClean="0">
                <a:latin typeface="Arial" panose="020B0604020202020204" pitchFamily="34" charset="0"/>
                <a:cs typeface="Arial" panose="020B0604020202020204" pitchFamily="34" charset="0"/>
              </a:rPr>
              <a:t>nd</a:t>
            </a:r>
            <a:r>
              <a:rPr lang="en-US" altLang="ja-JP" sz="1600" b="1" dirty="0" smtClean="0">
                <a:latin typeface="Arial" panose="020B0604020202020204" pitchFamily="34" charset="0"/>
                <a:cs typeface="Arial" panose="020B0604020202020204" pitchFamily="34" charset="0"/>
              </a:rPr>
              <a:t>  MA is unnecessary</a:t>
            </a:r>
            <a:r>
              <a:rPr kumimoji="1" lang="en-US" altLang="ja-JP" sz="1600" b="1" dirty="0" smtClean="0">
                <a:latin typeface="Arial" panose="020B0604020202020204" pitchFamily="34" charset="0"/>
                <a:cs typeface="Arial" panose="020B0604020202020204" pitchFamily="34" charset="0"/>
              </a:rPr>
              <a:t>, and PTE application based on the 2</a:t>
            </a:r>
            <a:r>
              <a:rPr kumimoji="1" lang="en-US" altLang="ja-JP" sz="1600" b="1" baseline="30000" dirty="0" smtClean="0">
                <a:latin typeface="Arial" panose="020B0604020202020204" pitchFamily="34" charset="0"/>
                <a:cs typeface="Arial" panose="020B0604020202020204" pitchFamily="34" charset="0"/>
              </a:rPr>
              <a:t>nd</a:t>
            </a:r>
            <a:r>
              <a:rPr kumimoji="1" lang="en-US" altLang="ja-JP" sz="1600" b="1" dirty="0" smtClean="0">
                <a:latin typeface="Arial" panose="020B0604020202020204" pitchFamily="34" charset="0"/>
                <a:cs typeface="Arial" panose="020B0604020202020204" pitchFamily="34" charset="0"/>
              </a:rPr>
              <a:t>  MA is rejected.</a:t>
            </a:r>
            <a:endParaRPr kumimoji="1" lang="ja-JP" altLang="en-US" sz="1600" b="1" dirty="0">
              <a:latin typeface="Arial" panose="020B0604020202020204" pitchFamily="34" charset="0"/>
              <a:cs typeface="Arial" panose="020B0604020202020204" pitchFamily="34" charset="0"/>
            </a:endParaRPr>
          </a:p>
        </p:txBody>
      </p:sp>
      <p:sp>
        <p:nvSpPr>
          <p:cNvPr id="39" name="テキスト ボックス 38"/>
          <p:cNvSpPr txBox="1"/>
          <p:nvPr/>
        </p:nvSpPr>
        <p:spPr>
          <a:xfrm>
            <a:off x="5328071" y="2755075"/>
            <a:ext cx="3594129" cy="338554"/>
          </a:xfrm>
          <a:prstGeom prst="rect">
            <a:avLst/>
          </a:prstGeom>
          <a:noFill/>
        </p:spPr>
        <p:txBody>
          <a:bodyPr wrap="square" rtlCol="0">
            <a:spAutoFit/>
          </a:bodyPr>
          <a:lstStyle/>
          <a:p>
            <a:r>
              <a:rPr lang="en-US" altLang="ja-JP" sz="1600" b="1" dirty="0" smtClean="0">
                <a:latin typeface="Arial" panose="020B0604020202020204" pitchFamily="34" charset="0"/>
                <a:cs typeface="Arial" panose="020B0604020202020204" pitchFamily="34" charset="0"/>
              </a:rPr>
              <a:t>Present MA</a:t>
            </a:r>
            <a:r>
              <a:rPr lang="en-US" altLang="ja-JP" sz="1600" b="1" dirty="0">
                <a:latin typeface="Arial" panose="020B0604020202020204" pitchFamily="34" charset="0"/>
                <a:cs typeface="Arial" panose="020B0604020202020204" pitchFamily="34" charset="0"/>
              </a:rPr>
              <a:t> </a:t>
            </a:r>
            <a:r>
              <a:rPr lang="en-US" altLang="ja-JP" sz="1600" b="1" dirty="0" smtClean="0">
                <a:latin typeface="Arial" panose="020B0604020202020204" pitchFamily="34" charset="0"/>
                <a:cs typeface="Arial" panose="020B0604020202020204" pitchFamily="34" charset="0"/>
              </a:rPr>
              <a:t>(pain reliever, capsule)</a:t>
            </a:r>
            <a:endParaRPr lang="ja-JP" altLang="en-US" sz="1600" b="1" dirty="0" smtClean="0">
              <a:latin typeface="Arial" panose="020B0604020202020204" pitchFamily="34" charset="0"/>
              <a:cs typeface="Arial" panose="020B0604020202020204" pitchFamily="34" charset="0"/>
            </a:endParaRPr>
          </a:p>
        </p:txBody>
      </p:sp>
      <p:sp>
        <p:nvSpPr>
          <p:cNvPr id="3" name="テキスト ボックス 2"/>
          <p:cNvSpPr txBox="1"/>
          <p:nvPr/>
        </p:nvSpPr>
        <p:spPr>
          <a:xfrm>
            <a:off x="9138372" y="3530715"/>
            <a:ext cx="1146468" cy="646331"/>
          </a:xfrm>
          <a:prstGeom prst="rect">
            <a:avLst/>
          </a:prstGeom>
          <a:noFill/>
        </p:spPr>
        <p:txBody>
          <a:bodyPr wrap="none" rtlCol="0">
            <a:spAutoFit/>
          </a:bodyPr>
          <a:lstStyle/>
          <a:p>
            <a:r>
              <a:rPr kumimoji="1" lang="en-US" altLang="ja-JP" b="1" dirty="0" smtClean="0">
                <a:latin typeface="Arial" panose="020B0604020202020204" pitchFamily="34" charset="0"/>
                <a:cs typeface="Arial" panose="020B0604020202020204" pitchFamily="34" charset="0"/>
              </a:rPr>
              <a:t>2</a:t>
            </a:r>
            <a:r>
              <a:rPr kumimoji="1" lang="en-US" altLang="ja-JP" b="1" baseline="30000" dirty="0" smtClean="0">
                <a:latin typeface="Arial" panose="020B0604020202020204" pitchFamily="34" charset="0"/>
                <a:cs typeface="Arial" panose="020B0604020202020204" pitchFamily="34" charset="0"/>
              </a:rPr>
              <a:t>nd</a:t>
            </a:r>
            <a:r>
              <a:rPr kumimoji="1" lang="en-US" altLang="ja-JP" b="1" dirty="0" smtClean="0">
                <a:latin typeface="Arial" panose="020B0604020202020204" pitchFamily="34" charset="0"/>
                <a:cs typeface="Arial" panose="020B0604020202020204" pitchFamily="34" charset="0"/>
              </a:rPr>
              <a:t> PTE</a:t>
            </a:r>
          </a:p>
          <a:p>
            <a:r>
              <a:rPr kumimoji="1" lang="en-US" altLang="ja-JP" b="1" dirty="0" smtClean="0">
                <a:latin typeface="Arial" panose="020B0604020202020204" pitchFamily="34" charset="0"/>
                <a:cs typeface="Arial" panose="020B0604020202020204" pitchFamily="34" charset="0"/>
              </a:rPr>
              <a:t>Rejected</a:t>
            </a:r>
            <a:endParaRPr kumimoji="1" lang="ja-JP" altLang="en-US" b="1" dirty="0">
              <a:latin typeface="Arial" panose="020B0604020202020204" pitchFamily="34" charset="0"/>
              <a:cs typeface="Arial" panose="020B0604020202020204" pitchFamily="34" charset="0"/>
            </a:endParaRPr>
          </a:p>
        </p:txBody>
      </p:sp>
      <p:cxnSp>
        <p:nvCxnSpPr>
          <p:cNvPr id="5" name="直線コネクタ 4"/>
          <p:cNvCxnSpPr/>
          <p:nvPr/>
        </p:nvCxnSpPr>
        <p:spPr>
          <a:xfrm>
            <a:off x="9372443" y="2897324"/>
            <a:ext cx="275952" cy="675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1" name="表 10"/>
          <p:cNvGraphicFramePr>
            <a:graphicFrameLocks noGrp="1"/>
          </p:cNvGraphicFramePr>
          <p:nvPr>
            <p:extLst>
              <p:ext uri="{D42A27DB-BD31-4B8C-83A1-F6EECF244321}">
                <p14:modId xmlns:p14="http://schemas.microsoft.com/office/powerpoint/2010/main" val="3630010509"/>
              </p:ext>
            </p:extLst>
          </p:nvPr>
        </p:nvGraphicFramePr>
        <p:xfrm>
          <a:off x="2648197" y="5540234"/>
          <a:ext cx="7897092" cy="1127760"/>
        </p:xfrm>
        <a:graphic>
          <a:graphicData uri="http://schemas.openxmlformats.org/drawingml/2006/table">
            <a:tbl>
              <a:tblPr firstRow="1" bandRow="1">
                <a:tableStyleId>{5C22544A-7EE6-4342-B048-85BDC9FD1C3A}</a:tableStyleId>
              </a:tblPr>
              <a:tblGrid>
                <a:gridCol w="1555668"/>
                <a:gridCol w="1612775"/>
                <a:gridCol w="1735093"/>
                <a:gridCol w="1496778"/>
                <a:gridCol w="1496778"/>
              </a:tblGrid>
              <a:tr h="144016">
                <a:tc>
                  <a:txBody>
                    <a:bodyPr/>
                    <a:lstStyle/>
                    <a:p>
                      <a:pPr algn="ctr"/>
                      <a:r>
                        <a:rPr kumimoji="1" lang="en-US" altLang="ja-JP" sz="1400" dirty="0" smtClean="0">
                          <a:latin typeface="Arial" panose="020B0604020202020204" pitchFamily="34" charset="0"/>
                          <a:cs typeface="Arial" panose="020B0604020202020204" pitchFamily="34" charset="0"/>
                        </a:rPr>
                        <a:t>Marketing Approval</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Active</a:t>
                      </a:r>
                      <a:r>
                        <a:rPr kumimoji="1" lang="en-US" altLang="ja-JP" sz="1400" baseline="0" dirty="0" smtClean="0">
                          <a:solidFill>
                            <a:schemeClr val="bg1"/>
                          </a:solidFill>
                          <a:latin typeface="Arial" panose="020B0604020202020204" pitchFamily="34" charset="0"/>
                          <a:cs typeface="Arial" panose="020B0604020202020204" pitchFamily="34" charset="0"/>
                        </a:rPr>
                        <a:t> ingredient</a:t>
                      </a:r>
                      <a:endParaRPr kumimoji="1" lang="ja-JP" altLang="en-US" sz="1400" dirty="0">
                        <a:solidFill>
                          <a:schemeClr val="bg1"/>
                        </a:solidFill>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Effect/efficacy</a:t>
                      </a:r>
                      <a:endParaRPr kumimoji="1" lang="ja-JP" altLang="en-US" sz="1400" dirty="0">
                        <a:solidFill>
                          <a:schemeClr val="bg1"/>
                        </a:solidFill>
                        <a:latin typeface="Arial" panose="020B0604020202020204" pitchFamily="34" charset="0"/>
                        <a:cs typeface="Arial" panose="020B0604020202020204" pitchFamily="34" charset="0"/>
                      </a:endParaRPr>
                    </a:p>
                  </a:txBody>
                  <a:tcPr marL="121920" marR="121920"/>
                </a:tc>
                <a:tc>
                  <a:txBody>
                    <a:bodyPr/>
                    <a:lstStyle/>
                    <a:p>
                      <a:pPr algn="ctr"/>
                      <a:r>
                        <a:rPr lang="en-US" altLang="ja-JP" sz="1400" dirty="0" smtClean="0">
                          <a:latin typeface="Arial" panose="020B0604020202020204" pitchFamily="34" charset="0"/>
                          <a:cs typeface="Arial" panose="020B0604020202020204" pitchFamily="34" charset="0"/>
                        </a:rPr>
                        <a:t>Form</a:t>
                      </a:r>
                      <a:endParaRPr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lang="en-US" altLang="ja-JP" sz="1400" dirty="0" smtClean="0">
                          <a:latin typeface="Arial" panose="020B0604020202020204" pitchFamily="34" charset="0"/>
                          <a:cs typeface="Arial" panose="020B0604020202020204" pitchFamily="34" charset="0"/>
                        </a:rPr>
                        <a:t>PTE</a:t>
                      </a:r>
                      <a:r>
                        <a:rPr lang="en-US" altLang="ja-JP" sz="1400" baseline="0" dirty="0" smtClean="0">
                          <a:latin typeface="Arial" panose="020B0604020202020204" pitchFamily="34" charset="0"/>
                          <a:cs typeface="Arial" panose="020B0604020202020204" pitchFamily="34" charset="0"/>
                        </a:rPr>
                        <a:t> granted?</a:t>
                      </a:r>
                      <a:endParaRPr lang="ja-JP" altLang="en-US" sz="1400" dirty="0">
                        <a:latin typeface="Arial" panose="020B0604020202020204" pitchFamily="34" charset="0"/>
                        <a:cs typeface="Arial" panose="020B0604020202020204" pitchFamily="34" charset="0"/>
                      </a:endParaRPr>
                    </a:p>
                  </a:txBody>
                  <a:tcPr marL="121920" marR="121920"/>
                </a:tc>
              </a:tr>
              <a:tr h="199256">
                <a:tc>
                  <a:txBody>
                    <a:bodyPr/>
                    <a:lstStyle/>
                    <a:p>
                      <a:pPr algn="ctr"/>
                      <a:r>
                        <a:rPr kumimoji="1" lang="en-US" altLang="ja-JP" sz="1400" b="1" baseline="0" dirty="0" smtClean="0">
                          <a:latin typeface="Arial" panose="020B0604020202020204" pitchFamily="34" charset="0"/>
                          <a:cs typeface="Arial" panose="020B0604020202020204" pitchFamily="34" charset="0"/>
                        </a:rPr>
                        <a:t>1</a:t>
                      </a:r>
                      <a:r>
                        <a:rPr kumimoji="1" lang="en-US" altLang="ja-JP" sz="1400" b="1" baseline="30000" dirty="0" smtClean="0">
                          <a:latin typeface="Arial" panose="020B0604020202020204" pitchFamily="34" charset="0"/>
                          <a:cs typeface="Arial" panose="020B0604020202020204" pitchFamily="34" charset="0"/>
                        </a:rPr>
                        <a:t>st</a:t>
                      </a:r>
                      <a:r>
                        <a:rPr kumimoji="1" lang="en-US" altLang="ja-JP" sz="1400" b="1" baseline="0" dirty="0" smtClean="0">
                          <a:latin typeface="Arial" panose="020B0604020202020204" pitchFamily="34" charset="0"/>
                          <a:cs typeface="Arial" panose="020B0604020202020204" pitchFamily="34" charset="0"/>
                        </a:rPr>
                        <a:t>  MA </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Liquid</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ja-JP" altLang="en-US" sz="1400" b="1" dirty="0" smtClean="0">
                          <a:latin typeface="Arial" panose="020B0604020202020204" pitchFamily="34" charset="0"/>
                          <a:cs typeface="Arial" panose="020B0604020202020204" pitchFamily="34" charset="0"/>
                        </a:rPr>
                        <a:t>○</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r>
              <a:tr h="182488">
                <a:tc>
                  <a:txBody>
                    <a:bodyPr/>
                    <a:lstStyle/>
                    <a:p>
                      <a:pPr algn="ctr"/>
                      <a:r>
                        <a:rPr kumimoji="1" lang="en-US" altLang="ja-JP" sz="1400" b="1" baseline="0" dirty="0" smtClean="0">
                          <a:latin typeface="Arial" panose="020B0604020202020204" pitchFamily="34" charset="0"/>
                          <a:cs typeface="Arial" panose="020B0604020202020204" pitchFamily="34" charset="0"/>
                        </a:rPr>
                        <a:t>2</a:t>
                      </a:r>
                      <a:r>
                        <a:rPr kumimoji="1" lang="en-US" altLang="ja-JP" sz="1400" b="1" baseline="30000" dirty="0" smtClean="0">
                          <a:latin typeface="Arial" panose="020B0604020202020204" pitchFamily="34" charset="0"/>
                          <a:cs typeface="Arial" panose="020B0604020202020204" pitchFamily="34" charset="0"/>
                        </a:rPr>
                        <a:t>nd</a:t>
                      </a:r>
                      <a:r>
                        <a:rPr kumimoji="1" lang="en-US" altLang="ja-JP" sz="1400" b="1" baseline="0" dirty="0" smtClean="0">
                          <a:latin typeface="Arial" panose="020B0604020202020204" pitchFamily="34" charset="0"/>
                          <a:cs typeface="Arial" panose="020B0604020202020204" pitchFamily="34" charset="0"/>
                        </a:rPr>
                        <a:t>  MA</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smtClean="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Capsule</a:t>
                      </a:r>
                      <a:endParaRPr lang="ja-JP" altLang="en-US" sz="1400" b="1" dirty="0">
                        <a:latin typeface="Arial" panose="020B0604020202020204" pitchFamily="34" charset="0"/>
                        <a:cs typeface="Arial" panose="020B0604020202020204" pitchFamily="34" charset="0"/>
                      </a:endParaRPr>
                    </a:p>
                  </a:txBody>
                  <a:tcPr marL="121920" marR="121920">
                    <a:solidFill>
                      <a:srgbClr val="EEFBED"/>
                    </a:solidFill>
                  </a:tcPr>
                </a:tc>
                <a:tc>
                  <a:txBody>
                    <a:bodyPr/>
                    <a:lstStyle/>
                    <a:p>
                      <a:pPr algn="ctr"/>
                      <a:r>
                        <a:rPr lang="en-US" altLang="ja-JP" sz="1400" b="1" dirty="0" smtClean="0">
                          <a:latin typeface="Arial" panose="020B0604020202020204" pitchFamily="34" charset="0"/>
                          <a:cs typeface="Arial" panose="020B0604020202020204" pitchFamily="34" charset="0"/>
                        </a:rPr>
                        <a:t>×</a:t>
                      </a:r>
                      <a:endParaRPr lang="ja-JP" altLang="en-US" sz="1400" b="1" dirty="0">
                        <a:latin typeface="Arial" panose="020B0604020202020204" pitchFamily="34" charset="0"/>
                        <a:cs typeface="Arial" panose="020B0604020202020204" pitchFamily="34" charset="0"/>
                      </a:endParaRPr>
                    </a:p>
                  </a:txBody>
                  <a:tcPr marL="121920" marR="121920">
                    <a:solidFill>
                      <a:srgbClr val="EEFBED"/>
                    </a:solidFill>
                  </a:tcPr>
                </a:tc>
              </a:tr>
            </a:tbl>
          </a:graphicData>
        </a:graphic>
      </p:graphicFrame>
      <p:sp>
        <p:nvSpPr>
          <p:cNvPr id="43" name="正方形/長方形 44"/>
          <p:cNvSpPr/>
          <p:nvPr/>
        </p:nvSpPr>
        <p:spPr>
          <a:xfrm rot="16200000">
            <a:off x="1948835" y="2720767"/>
            <a:ext cx="2123967" cy="646331"/>
          </a:xfrm>
          <a:prstGeom prst="rect">
            <a:avLst/>
          </a:prstGeom>
        </p:spPr>
        <p:txBody>
          <a:bodyPr wrap="square">
            <a:spAutoFit/>
          </a:bodyPr>
          <a:lstStyle/>
          <a:p>
            <a:pPr algn="ctr"/>
            <a:r>
              <a:rPr lang="en-US" altLang="ja-JP" b="1" dirty="0" smtClean="0">
                <a:solidFill>
                  <a:schemeClr val="accent6"/>
                </a:solidFill>
                <a:latin typeface="Arial" panose="020B0604020202020204" pitchFamily="34" charset="0"/>
                <a:cs typeface="Arial" panose="020B0604020202020204" pitchFamily="34" charset="0"/>
              </a:rPr>
              <a:t>Substance patent</a:t>
            </a:r>
          </a:p>
          <a:p>
            <a:pPr algn="ctr"/>
            <a:r>
              <a:rPr lang="en-US" altLang="ja-JP" b="1" dirty="0" smtClean="0">
                <a:solidFill>
                  <a:schemeClr val="accent6"/>
                </a:solidFill>
                <a:latin typeface="Arial" panose="020B0604020202020204" pitchFamily="34" charset="0"/>
                <a:cs typeface="Arial" panose="020B0604020202020204" pitchFamily="34" charset="0"/>
              </a:rPr>
              <a:t>“compound A”</a:t>
            </a:r>
            <a:endParaRPr lang="en-US" altLang="ja-JP" b="1" dirty="0">
              <a:solidFill>
                <a:schemeClr val="accent6"/>
              </a:solidFill>
              <a:latin typeface="Arial" panose="020B0604020202020204" pitchFamily="34" charset="0"/>
              <a:cs typeface="Arial" panose="020B0604020202020204" pitchFamily="34" charset="0"/>
            </a:endParaRPr>
          </a:p>
        </p:txBody>
      </p:sp>
      <p:sp>
        <p:nvSpPr>
          <p:cNvPr id="55" name="Rectangle 54"/>
          <p:cNvSpPr/>
          <p:nvPr/>
        </p:nvSpPr>
        <p:spPr>
          <a:xfrm>
            <a:off x="1882048" y="4099358"/>
            <a:ext cx="3613490" cy="369332"/>
          </a:xfrm>
          <a:prstGeom prst="rect">
            <a:avLst/>
          </a:prstGeom>
          <a:ln>
            <a:solidFill>
              <a:schemeClr val="accent1"/>
            </a:solidFill>
          </a:ln>
        </p:spPr>
        <p:txBody>
          <a:bodyPr wrap="none">
            <a:spAutoFit/>
          </a:bodyPr>
          <a:lstStyle/>
          <a:p>
            <a:pPr>
              <a:buFontTx/>
              <a:buNone/>
            </a:pPr>
            <a:r>
              <a:rPr lang="en-US" altLang="ja-JP" dirty="0" smtClean="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P</a:t>
            </a:r>
            <a:r>
              <a:rPr lang="en-US" altLang="ja-JP" dirty="0" smtClean="0">
                <a:latin typeface="Arial" panose="020B0604020202020204" pitchFamily="34" charset="0"/>
                <a:cs typeface="Arial" panose="020B0604020202020204" pitchFamily="34" charset="0"/>
              </a:rPr>
              <a:t>atented claim 1] Compound A</a:t>
            </a:r>
            <a:r>
              <a:rPr lang="ja-JP" altLang="en-US" dirty="0" smtClean="0">
                <a:latin typeface="Arial" panose="020B0604020202020204" pitchFamily="34" charset="0"/>
                <a:cs typeface="Arial" panose="020B0604020202020204" pitchFamily="34" charset="0"/>
              </a:rPr>
              <a:t> </a:t>
            </a:r>
            <a:endParaRPr lang="en-US" altLang="ja-JP" dirty="0" smtClean="0">
              <a:latin typeface="Arial" panose="020B0604020202020204" pitchFamily="34" charset="0"/>
              <a:cs typeface="Arial" panose="020B0604020202020204" pitchFamily="34" charset="0"/>
            </a:endParaRPr>
          </a:p>
        </p:txBody>
      </p:sp>
      <p:sp>
        <p:nvSpPr>
          <p:cNvPr id="37" name="正方形/長方形 11"/>
          <p:cNvSpPr/>
          <p:nvPr/>
        </p:nvSpPr>
        <p:spPr>
          <a:xfrm>
            <a:off x="4239491" y="5565488"/>
            <a:ext cx="3301340" cy="11084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pic>
        <p:nvPicPr>
          <p:cNvPr id="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516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txBox="1">
            <a:spLocks/>
          </p:cNvSpPr>
          <p:nvPr/>
        </p:nvSpPr>
        <p:spPr>
          <a:xfrm>
            <a:off x="2525597" y="418775"/>
            <a:ext cx="7086488" cy="102386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3600" dirty="0" smtClean="0">
                <a:solidFill>
                  <a:schemeClr val="accent5"/>
                </a:solidFill>
                <a:latin typeface="Arial" panose="020B0604020202020204" pitchFamily="34" charset="0"/>
                <a:cs typeface="Arial" panose="020B0604020202020204" pitchFamily="34" charset="0"/>
              </a:rPr>
              <a:t>Supreme </a:t>
            </a:r>
            <a:r>
              <a:rPr lang="en-US" altLang="ja-JP" sz="3600" dirty="0">
                <a:solidFill>
                  <a:schemeClr val="accent5"/>
                </a:solidFill>
                <a:latin typeface="Arial" panose="020B0604020202020204" pitchFamily="34" charset="0"/>
                <a:cs typeface="Arial" panose="020B0604020202020204" pitchFamily="34" charset="0"/>
              </a:rPr>
              <a:t>Court </a:t>
            </a:r>
            <a:r>
              <a:rPr lang="en-US" altLang="ja-JP" sz="3600" dirty="0" smtClean="0">
                <a:solidFill>
                  <a:schemeClr val="accent5"/>
                </a:solidFill>
                <a:latin typeface="Arial" panose="020B0604020202020204" pitchFamily="34" charset="0"/>
                <a:cs typeface="Arial" panose="020B0604020202020204" pitchFamily="34" charset="0"/>
              </a:rPr>
              <a:t>decision in 2011</a:t>
            </a:r>
            <a:endParaRPr lang="ja-JP" altLang="en-US" sz="3600" dirty="0">
              <a:solidFill>
                <a:schemeClr val="accent5"/>
              </a:solidFill>
              <a:latin typeface="Arial" panose="020B0604020202020204" pitchFamily="34" charset="0"/>
              <a:cs typeface="Arial" panose="020B0604020202020204" pitchFamily="34" charset="0"/>
            </a:endParaRPr>
          </a:p>
        </p:txBody>
      </p:sp>
      <p:sp>
        <p:nvSpPr>
          <p:cNvPr id="7" name="テキスト ボックス 6"/>
          <p:cNvSpPr txBox="1"/>
          <p:nvPr/>
        </p:nvSpPr>
        <p:spPr>
          <a:xfrm>
            <a:off x="1805049" y="1326706"/>
            <a:ext cx="9405106" cy="646331"/>
          </a:xfrm>
          <a:prstGeom prst="rect">
            <a:avLst/>
          </a:prstGeom>
          <a:noFill/>
        </p:spPr>
        <p:txBody>
          <a:bodyPr wrap="square" rtlCol="0">
            <a:spAutoFit/>
          </a:bodyPr>
          <a:lstStyle/>
          <a:p>
            <a:pPr marL="285750" indent="-285750">
              <a:buFont typeface="Arial" pitchFamily="34" charset="0"/>
              <a:buChar char="•"/>
            </a:pPr>
            <a:r>
              <a:rPr lang="en-US" altLang="ja-JP" dirty="0" smtClean="0">
                <a:latin typeface="Arial" panose="020B0604020202020204" pitchFamily="34" charset="0"/>
                <a:ea typeface="ＭＳ ゴシック" pitchFamily="49" charset="-128"/>
                <a:cs typeface="Arial" panose="020B0604020202020204" pitchFamily="34" charset="0"/>
              </a:rPr>
              <a:t>The PTE practice has largely been changed since the latest </a:t>
            </a:r>
            <a:r>
              <a:rPr lang="en-US" altLang="ja-JP" b="1" dirty="0" smtClean="0">
                <a:latin typeface="Arial" panose="020B0604020202020204" pitchFamily="34" charset="0"/>
                <a:ea typeface="ＭＳ ゴシック" pitchFamily="49" charset="-128"/>
                <a:cs typeface="Arial" panose="020B0604020202020204" pitchFamily="34" charset="0"/>
              </a:rPr>
              <a:t>Supreme Court decision </a:t>
            </a:r>
            <a:r>
              <a:rPr lang="en-US" altLang="ja-JP" dirty="0" smtClean="0">
                <a:latin typeface="Arial" panose="020B0604020202020204" pitchFamily="34" charset="0"/>
                <a:ea typeface="ＭＳ ゴシック" pitchFamily="49" charset="-128"/>
                <a:cs typeface="Arial" panose="020B0604020202020204" pitchFamily="34" charset="0"/>
              </a:rPr>
              <a:t>of April 28, 2011.</a:t>
            </a:r>
          </a:p>
        </p:txBody>
      </p:sp>
      <p:sp>
        <p:nvSpPr>
          <p:cNvPr id="9" name="正方形/長方形 8"/>
          <p:cNvSpPr/>
          <p:nvPr/>
        </p:nvSpPr>
        <p:spPr>
          <a:xfrm>
            <a:off x="2436181" y="2289375"/>
            <a:ext cx="7175904" cy="646331"/>
          </a:xfrm>
          <a:prstGeom prst="rect">
            <a:avLst/>
          </a:prstGeom>
        </p:spPr>
        <p:txBody>
          <a:bodyPr wrap="square">
            <a:spAutoFit/>
          </a:bodyPr>
          <a:lstStyle/>
          <a:p>
            <a:pPr>
              <a:buFontTx/>
              <a:buNone/>
            </a:pPr>
            <a:r>
              <a:rPr lang="en-US" altLang="ja-JP" b="1" dirty="0" smtClean="0">
                <a:latin typeface="Arial" panose="020B0604020202020204" pitchFamily="34" charset="0"/>
                <a:cs typeface="Arial" panose="020B0604020202020204" pitchFamily="34" charset="0"/>
              </a:rPr>
              <a:t>Takeda Pharmaceutical Co. Ltd. vs. </a:t>
            </a:r>
            <a:r>
              <a:rPr lang="en-US" altLang="ja-JP" b="1" dirty="0">
                <a:latin typeface="Arial" panose="020B0604020202020204" pitchFamily="34" charset="0"/>
                <a:cs typeface="Arial" panose="020B0604020202020204" pitchFamily="34" charset="0"/>
              </a:rPr>
              <a:t>JPO </a:t>
            </a:r>
            <a:r>
              <a:rPr lang="en-US" altLang="ja-JP" b="1"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Heisei-21-(</a:t>
            </a:r>
            <a:r>
              <a:rPr lang="en-US" altLang="ja-JP" dirty="0" err="1">
                <a:latin typeface="Arial" panose="020B0604020202020204" pitchFamily="34" charset="0"/>
                <a:cs typeface="Arial" panose="020B0604020202020204" pitchFamily="34" charset="0"/>
              </a:rPr>
              <a:t>Gyo</a:t>
            </a:r>
            <a:r>
              <a:rPr lang="en-US" altLang="ja-JP" dirty="0">
                <a:latin typeface="Arial" panose="020B0604020202020204" pitchFamily="34" charset="0"/>
                <a:cs typeface="Arial" panose="020B0604020202020204" pitchFamily="34" charset="0"/>
              </a:rPr>
              <a:t>-Hi)-326</a:t>
            </a:r>
            <a:r>
              <a:rPr lang="en-US" altLang="ja-JP" dirty="0" smtClean="0">
                <a:latin typeface="Arial" panose="020B0604020202020204" pitchFamily="34" charset="0"/>
                <a:cs typeface="Arial" panose="020B0604020202020204" pitchFamily="34" charset="0"/>
              </a:rPr>
              <a:t>)</a:t>
            </a:r>
          </a:p>
        </p:txBody>
      </p:sp>
      <p:sp>
        <p:nvSpPr>
          <p:cNvPr id="11" name="テキスト ボックス 10"/>
          <p:cNvSpPr txBox="1"/>
          <p:nvPr/>
        </p:nvSpPr>
        <p:spPr>
          <a:xfrm>
            <a:off x="2458194" y="4586543"/>
            <a:ext cx="7920840" cy="1477328"/>
          </a:xfrm>
          <a:prstGeom prst="rect">
            <a:avLst/>
          </a:prstGeom>
          <a:noFill/>
        </p:spPr>
        <p:txBody>
          <a:bodyPr wrap="square" rtlCol="0">
            <a:spAutoFit/>
          </a:bodyPr>
          <a:lstStyle/>
          <a:p>
            <a:r>
              <a:rPr kumimoji="1" lang="en-US" altLang="ja-JP" b="1" dirty="0" smtClean="0">
                <a:latin typeface="Arial" panose="020B0604020202020204" pitchFamily="34" charset="0"/>
                <a:cs typeface="Arial" panose="020B0604020202020204" pitchFamily="34" charset="0"/>
              </a:rPr>
              <a:t>JPO rejected Takeda’s PTE application based on Takeda’s Approval</a:t>
            </a:r>
            <a:r>
              <a:rPr lang="en-US" altLang="ja-JP" b="1" dirty="0" smtClean="0">
                <a:latin typeface="Arial" panose="020B0604020202020204" pitchFamily="34" charset="0"/>
                <a:cs typeface="Arial" panose="020B0604020202020204" pitchFamily="34" charset="0"/>
              </a:rPr>
              <a:t>, </a:t>
            </a:r>
            <a:r>
              <a:rPr kumimoji="1" lang="en-US" altLang="ja-JP" b="1" dirty="0" smtClean="0">
                <a:latin typeface="Arial" panose="020B0604020202020204" pitchFamily="34" charset="0"/>
                <a:cs typeface="Arial" panose="020B0604020202020204" pitchFamily="34" charset="0"/>
              </a:rPr>
              <a:t>because the existing Approval of other company was made for </a:t>
            </a:r>
            <a:r>
              <a:rPr lang="en-US" altLang="ja-JP" b="1" dirty="0">
                <a:solidFill>
                  <a:srgbClr val="FF0000"/>
                </a:solidFill>
                <a:latin typeface="Arial" panose="020B0604020202020204" pitchFamily="34" charset="0"/>
                <a:cs typeface="Arial" panose="020B0604020202020204" pitchFamily="34" charset="0"/>
              </a:rPr>
              <a:t>the same active ingredient </a:t>
            </a:r>
            <a:r>
              <a:rPr lang="en-US" altLang="ja-JP" dirty="0" smtClean="0">
                <a:latin typeface="Arial" panose="020B0604020202020204" pitchFamily="34" charset="0"/>
                <a:cs typeface="Arial" panose="020B0604020202020204" pitchFamily="34" charset="0"/>
              </a:rPr>
              <a:t>and</a:t>
            </a:r>
            <a:r>
              <a:rPr lang="en-US" altLang="ja-JP" b="1" dirty="0">
                <a:solidFill>
                  <a:srgbClr val="FF0000"/>
                </a:solidFill>
                <a:latin typeface="Arial" panose="020B0604020202020204" pitchFamily="34" charset="0"/>
                <a:cs typeface="Arial" panose="020B0604020202020204" pitchFamily="34" charset="0"/>
              </a:rPr>
              <a:t> the same</a:t>
            </a:r>
            <a:r>
              <a:rPr lang="en-US" altLang="ja-JP" dirty="0" smtClean="0">
                <a:latin typeface="Arial" panose="020B0604020202020204" pitchFamily="34" charset="0"/>
                <a:cs typeface="Arial" panose="020B0604020202020204" pitchFamily="34" charset="0"/>
              </a:rPr>
              <a:t> </a:t>
            </a:r>
            <a:r>
              <a:rPr lang="en-US" altLang="ja-JP" b="1" dirty="0" smtClean="0">
                <a:solidFill>
                  <a:srgbClr val="FF0000"/>
                </a:solidFill>
                <a:latin typeface="Arial" panose="020B0604020202020204" pitchFamily="34" charset="0"/>
                <a:cs typeface="Arial" panose="020B0604020202020204" pitchFamily="34" charset="0"/>
              </a:rPr>
              <a:t>effect/efficacy</a:t>
            </a:r>
            <a:r>
              <a:rPr lang="en-US" altLang="ja-JP" b="1" dirty="0" smtClean="0">
                <a:latin typeface="Arial" panose="020B0604020202020204" pitchFamily="34" charset="0"/>
                <a:cs typeface="Arial" panose="020B0604020202020204" pitchFamily="34" charset="0"/>
              </a:rPr>
              <a:t>.</a:t>
            </a:r>
          </a:p>
          <a:p>
            <a:endParaRPr lang="en-US" altLang="ja-JP" b="1" dirty="0" smtClean="0">
              <a:latin typeface="Arial" panose="020B0604020202020204" pitchFamily="34" charset="0"/>
              <a:cs typeface="Arial" panose="020B0604020202020204" pitchFamily="34" charset="0"/>
            </a:endParaRPr>
          </a:p>
          <a:p>
            <a:r>
              <a:rPr lang="ja-JP" altLang="en-US" b="1" dirty="0" smtClean="0">
                <a:latin typeface="Arial" panose="020B0604020202020204" pitchFamily="34" charset="0"/>
                <a:cs typeface="Arial" panose="020B0604020202020204" pitchFamily="34" charset="0"/>
              </a:rPr>
              <a:t>　</a:t>
            </a:r>
            <a:r>
              <a:rPr lang="en-US" altLang="ja-JP" b="1" dirty="0" smtClean="0">
                <a:latin typeface="Arial" panose="020B0604020202020204" pitchFamily="34" charset="0"/>
                <a:cs typeface="Arial" panose="020B0604020202020204" pitchFamily="34" charset="0"/>
              </a:rPr>
              <a:t>→</a:t>
            </a:r>
            <a:r>
              <a:rPr kumimoji="1" lang="en-US" altLang="ja-JP" b="1" dirty="0" smtClean="0">
                <a:latin typeface="Arial" panose="020B0604020202020204" pitchFamily="34" charset="0"/>
                <a:cs typeface="Arial" panose="020B0604020202020204" pitchFamily="34" charset="0"/>
              </a:rPr>
              <a:t>In response, Takeda </a:t>
            </a:r>
            <a:r>
              <a:rPr lang="en-US" altLang="ja-JP" b="1" dirty="0" smtClean="0">
                <a:latin typeface="Arial" panose="020B0604020202020204" pitchFamily="34" charset="0"/>
                <a:cs typeface="Arial" panose="020B0604020202020204" pitchFamily="34" charset="0"/>
              </a:rPr>
              <a:t>filed a lawsuit against </a:t>
            </a:r>
            <a:r>
              <a:rPr lang="en-US" altLang="ja-JP" b="1" dirty="0" err="1" smtClean="0">
                <a:latin typeface="Arial" panose="020B0604020202020204" pitchFamily="34" charset="0"/>
                <a:cs typeface="Arial" panose="020B0604020202020204" pitchFamily="34" charset="0"/>
              </a:rPr>
              <a:t>JPO’s</a:t>
            </a:r>
            <a:r>
              <a:rPr lang="en-US" altLang="ja-JP" b="1" dirty="0" smtClean="0">
                <a:latin typeface="Arial" panose="020B0604020202020204" pitchFamily="34" charset="0"/>
                <a:cs typeface="Arial" panose="020B0604020202020204" pitchFamily="34" charset="0"/>
              </a:rPr>
              <a:t> decision.</a:t>
            </a:r>
            <a:endParaRPr kumimoji="1" lang="ja-JP" altLang="en-US" b="1"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14</a:t>
            </a:fld>
            <a:endParaRPr lang="en-US" altLang="ja-JP">
              <a:latin typeface="Arial" panose="020B0604020202020204" pitchFamily="34" charset="0"/>
              <a:cs typeface="Arial" panose="020B0604020202020204" pitchFamily="34" charset="0"/>
            </a:endParaRPr>
          </a:p>
        </p:txBody>
      </p:sp>
      <p:graphicFrame>
        <p:nvGraphicFramePr>
          <p:cNvPr id="13" name="表 10"/>
          <p:cNvGraphicFramePr>
            <a:graphicFrameLocks noGrp="1"/>
          </p:cNvGraphicFramePr>
          <p:nvPr>
            <p:extLst>
              <p:ext uri="{D42A27DB-BD31-4B8C-83A1-F6EECF244321}">
                <p14:modId xmlns:p14="http://schemas.microsoft.com/office/powerpoint/2010/main" val="4134300046"/>
              </p:ext>
            </p:extLst>
          </p:nvPr>
        </p:nvGraphicFramePr>
        <p:xfrm>
          <a:off x="2422568" y="2951415"/>
          <a:ext cx="8015842" cy="1454333"/>
        </p:xfrm>
        <a:graphic>
          <a:graphicData uri="http://schemas.openxmlformats.org/drawingml/2006/table">
            <a:tbl>
              <a:tblPr firstRow="1" bandRow="1">
                <a:tableStyleId>{5C22544A-7EE6-4342-B048-85BDC9FD1C3A}</a:tableStyleId>
              </a:tblPr>
              <a:tblGrid>
                <a:gridCol w="2157649"/>
                <a:gridCol w="1810553"/>
                <a:gridCol w="2173055"/>
                <a:gridCol w="1874585"/>
              </a:tblGrid>
              <a:tr h="668207">
                <a:tc>
                  <a:txBody>
                    <a:bodyPr/>
                    <a:lstStyle/>
                    <a:p>
                      <a:pPr algn="ctr"/>
                      <a:r>
                        <a:rPr kumimoji="1" lang="en-US" altLang="ja-JP" sz="1400" dirty="0" smtClean="0">
                          <a:latin typeface="Arial" panose="020B0604020202020204" pitchFamily="34" charset="0"/>
                          <a:cs typeface="Arial" panose="020B0604020202020204" pitchFamily="34" charset="0"/>
                        </a:rPr>
                        <a:t>Marketing Approval</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Active</a:t>
                      </a:r>
                      <a:r>
                        <a:rPr kumimoji="1" lang="en-US" altLang="ja-JP" sz="1400" baseline="0" dirty="0" smtClean="0">
                          <a:solidFill>
                            <a:schemeClr val="bg1"/>
                          </a:solidFill>
                          <a:latin typeface="Arial" panose="020B0604020202020204" pitchFamily="34" charset="0"/>
                          <a:cs typeface="Arial" panose="020B0604020202020204" pitchFamily="34" charset="0"/>
                        </a:rPr>
                        <a:t> ingredient</a:t>
                      </a:r>
                      <a:endParaRPr kumimoji="1" lang="ja-JP" altLang="en-US" sz="1400" dirty="0">
                        <a:solidFill>
                          <a:schemeClr val="bg1"/>
                        </a:solidFill>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Effect/efficacy</a:t>
                      </a:r>
                      <a:endParaRPr kumimoji="1" lang="ja-JP" altLang="en-US" sz="1400" dirty="0">
                        <a:solidFill>
                          <a:schemeClr val="bg1"/>
                        </a:solidFill>
                        <a:latin typeface="Arial" panose="020B0604020202020204" pitchFamily="34" charset="0"/>
                        <a:cs typeface="Arial" panose="020B0604020202020204" pitchFamily="34" charset="0"/>
                      </a:endParaRPr>
                    </a:p>
                  </a:txBody>
                  <a:tcPr marL="121920" marR="121920"/>
                </a:tc>
                <a:tc>
                  <a:txBody>
                    <a:bodyPr/>
                    <a:lstStyle/>
                    <a:p>
                      <a:pPr algn="ctr"/>
                      <a:r>
                        <a:rPr lang="en-US" altLang="ja-JP" sz="1400" dirty="0" smtClean="0">
                          <a:latin typeface="Arial" panose="020B0604020202020204" pitchFamily="34" charset="0"/>
                          <a:cs typeface="Arial" panose="020B0604020202020204" pitchFamily="34" charset="0"/>
                        </a:rPr>
                        <a:t>Form</a:t>
                      </a:r>
                      <a:endParaRPr lang="ja-JP" altLang="en-US" sz="1400" dirty="0">
                        <a:latin typeface="Arial" panose="020B0604020202020204" pitchFamily="34" charset="0"/>
                        <a:cs typeface="Arial" panose="020B0604020202020204" pitchFamily="34" charset="0"/>
                      </a:endParaRPr>
                    </a:p>
                  </a:txBody>
                  <a:tcPr marL="121920" marR="121920"/>
                </a:tc>
              </a:tr>
              <a:tr h="393063">
                <a:tc>
                  <a:txBody>
                    <a:bodyPr/>
                    <a:lstStyle/>
                    <a:p>
                      <a:pPr algn="ctr"/>
                      <a:r>
                        <a:rPr kumimoji="1" lang="en-US" altLang="ja-JP" sz="1400" b="1" baseline="0" dirty="0" smtClean="0">
                          <a:latin typeface="Arial" panose="020B0604020202020204" pitchFamily="34" charset="0"/>
                          <a:cs typeface="Arial" panose="020B0604020202020204" pitchFamily="34" charset="0"/>
                        </a:rPr>
                        <a:t>Preceding MA</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Liquid</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r>
              <a:tr h="393063">
                <a:tc>
                  <a:txBody>
                    <a:bodyPr/>
                    <a:lstStyle/>
                    <a:p>
                      <a:pPr algn="ctr"/>
                      <a:r>
                        <a:rPr kumimoji="1" lang="en-US" altLang="ja-JP" sz="1400" b="1" baseline="0" dirty="0" smtClean="0">
                          <a:latin typeface="Arial" panose="020B0604020202020204" pitchFamily="34" charset="0"/>
                          <a:cs typeface="Arial" panose="020B0604020202020204" pitchFamily="34" charset="0"/>
                        </a:rPr>
                        <a:t>Takeda’s MA</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8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smtClean="0">
                        <a:latin typeface="Arial" panose="020B0604020202020204" pitchFamily="34" charset="0"/>
                        <a:cs typeface="Arial" panose="020B0604020202020204" pitchFamily="34" charset="0"/>
                      </a:endParaRPr>
                    </a:p>
                  </a:txBody>
                  <a:tcPr marL="121920" marR="121920">
                    <a:solidFill>
                      <a:schemeClr val="bg1">
                        <a:lumMod val="8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Capsule</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85000"/>
                      </a:schemeClr>
                    </a:solidFill>
                  </a:tcPr>
                </a:tc>
              </a:tr>
            </a:tbl>
          </a:graphicData>
        </a:graphic>
      </p:graphicFrame>
      <p:sp>
        <p:nvSpPr>
          <p:cNvPr id="14" name="正方形/長方形 11"/>
          <p:cNvSpPr/>
          <p:nvPr/>
        </p:nvSpPr>
        <p:spPr>
          <a:xfrm>
            <a:off x="4610633" y="2998437"/>
            <a:ext cx="3971269" cy="14172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756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テキスト ボックス 6"/>
          <p:cNvSpPr txBox="1"/>
          <p:nvPr/>
        </p:nvSpPr>
        <p:spPr>
          <a:xfrm>
            <a:off x="2090057" y="1565234"/>
            <a:ext cx="7505205" cy="646331"/>
          </a:xfrm>
          <a:prstGeom prst="rect">
            <a:avLst/>
          </a:prstGeom>
          <a:noFill/>
        </p:spPr>
        <p:txBody>
          <a:bodyPr wrap="square" rtlCol="0">
            <a:spAutoFit/>
          </a:bodyPr>
          <a:lstStyle/>
          <a:p>
            <a:pPr>
              <a:buFontTx/>
              <a:buNone/>
            </a:pPr>
            <a:r>
              <a:rPr lang="en-US" altLang="ja-JP" b="1" u="sng" dirty="0" smtClean="0">
                <a:latin typeface="Arial" panose="020B0604020202020204" pitchFamily="34" charset="0"/>
                <a:cs typeface="Arial" panose="020B0604020202020204" pitchFamily="34" charset="0"/>
              </a:rPr>
              <a:t>Takeda’s patented claim</a:t>
            </a:r>
          </a:p>
          <a:p>
            <a:pPr>
              <a:buFontTx/>
              <a:buNone/>
            </a:pPr>
            <a:r>
              <a:rPr lang="en-US" altLang="ja-JP" dirty="0" smtClean="0">
                <a:latin typeface="Arial" panose="020B0604020202020204" pitchFamily="34" charset="0"/>
                <a:cs typeface="Arial" panose="020B0604020202020204" pitchFamily="34" charset="0"/>
              </a:rPr>
              <a:t>[Claim 1] Pain relief agent comprising compound A </a:t>
            </a:r>
            <a:r>
              <a:rPr lang="en-US" altLang="ja-JP" b="1" u="sng" dirty="0" smtClean="0">
                <a:solidFill>
                  <a:srgbClr val="FF0000"/>
                </a:solidFill>
                <a:latin typeface="Arial" panose="020B0604020202020204" pitchFamily="34" charset="0"/>
                <a:cs typeface="Arial" panose="020B0604020202020204" pitchFamily="34" charset="0"/>
              </a:rPr>
              <a:t>in a capsule form</a:t>
            </a:r>
            <a:endParaRPr lang="en-US" altLang="ja-JP" dirty="0">
              <a:latin typeface="Arial" panose="020B0604020202020204" pitchFamily="34" charset="0"/>
              <a:cs typeface="Arial" panose="020B0604020202020204" pitchFamily="34" charset="0"/>
            </a:endParaRPr>
          </a:p>
        </p:txBody>
      </p:sp>
      <p:sp>
        <p:nvSpPr>
          <p:cNvPr id="40" name="正方形/長方形 39"/>
          <p:cNvSpPr/>
          <p:nvPr/>
        </p:nvSpPr>
        <p:spPr>
          <a:xfrm>
            <a:off x="3897001" y="3618802"/>
            <a:ext cx="5585577" cy="112756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Arial" panose="020B0604020202020204" pitchFamily="34" charset="0"/>
              <a:cs typeface="Arial" panose="020B0604020202020204" pitchFamily="34" charset="0"/>
            </a:endParaRPr>
          </a:p>
        </p:txBody>
      </p:sp>
      <p:sp>
        <p:nvSpPr>
          <p:cNvPr id="41" name="Rectangle 1040"/>
          <p:cNvSpPr>
            <a:spLocks noChangeArrowheads="1"/>
          </p:cNvSpPr>
          <p:nvPr/>
        </p:nvSpPr>
        <p:spPr bwMode="auto">
          <a:xfrm>
            <a:off x="9488929" y="3970374"/>
            <a:ext cx="857745" cy="354934"/>
          </a:xfrm>
          <a:prstGeom prst="rect">
            <a:avLst/>
          </a:prstGeom>
          <a:solidFill>
            <a:srgbClr val="00B0F0"/>
          </a:solidFill>
          <a:ln w="9525">
            <a:solidFill>
              <a:schemeClr val="tx1"/>
            </a:solidFill>
            <a:miter lim="800000"/>
            <a:headEnd/>
            <a:tailEnd/>
          </a:ln>
          <a:effectLst/>
        </p:spPr>
        <p:txBody>
          <a:bodyPr wrap="none" anchor="ctr"/>
          <a:lstStyle/>
          <a:p>
            <a:pPr algn="ctr"/>
            <a:endParaRPr lang="ja-JP" altLang="en-US" b="1" dirty="0">
              <a:solidFill>
                <a:schemeClr val="bg1"/>
              </a:solidFill>
              <a:latin typeface="Arial" panose="020B0604020202020204" pitchFamily="34" charset="0"/>
              <a:cs typeface="Arial" panose="020B0604020202020204" pitchFamily="34" charset="0"/>
            </a:endParaRPr>
          </a:p>
        </p:txBody>
      </p:sp>
      <p:cxnSp>
        <p:nvCxnSpPr>
          <p:cNvPr id="42" name="直線矢印コネクタ 41"/>
          <p:cNvCxnSpPr/>
          <p:nvPr/>
        </p:nvCxnSpPr>
        <p:spPr>
          <a:xfrm>
            <a:off x="2803234" y="3655758"/>
            <a:ext cx="0" cy="118647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rot="16200000">
            <a:off x="1220642" y="3925831"/>
            <a:ext cx="1813318" cy="646331"/>
          </a:xfrm>
          <a:prstGeom prst="rect">
            <a:avLst/>
          </a:prstGeom>
        </p:spPr>
        <p:txBody>
          <a:bodyPr wrap="none">
            <a:spAutoFit/>
          </a:bodyPr>
          <a:lstStyle/>
          <a:p>
            <a:pPr algn="ctr"/>
            <a:r>
              <a:rPr lang="en-US" altLang="ja-JP" b="1" dirty="0" smtClean="0">
                <a:solidFill>
                  <a:srgbClr val="002060"/>
                </a:solidFill>
                <a:latin typeface="Arial" panose="020B0604020202020204" pitchFamily="34" charset="0"/>
                <a:cs typeface="Arial" panose="020B0604020202020204" pitchFamily="34" charset="0"/>
              </a:rPr>
              <a:t>The scope of </a:t>
            </a:r>
          </a:p>
          <a:p>
            <a:pPr algn="ctr"/>
            <a:r>
              <a:rPr lang="en-US" altLang="ja-JP" b="1" dirty="0" smtClean="0">
                <a:solidFill>
                  <a:srgbClr val="002060"/>
                </a:solidFill>
                <a:latin typeface="Arial" panose="020B0604020202020204" pitchFamily="34" charset="0"/>
                <a:cs typeface="Arial" panose="020B0604020202020204" pitchFamily="34" charset="0"/>
              </a:rPr>
              <a:t>granted claims</a:t>
            </a:r>
            <a:endParaRPr lang="en-US" altLang="ja-JP" b="1" dirty="0">
              <a:solidFill>
                <a:srgbClr val="002060"/>
              </a:solidFill>
              <a:latin typeface="Arial" panose="020B0604020202020204" pitchFamily="34" charset="0"/>
              <a:cs typeface="Arial" panose="020B0604020202020204" pitchFamily="34" charset="0"/>
            </a:endParaRPr>
          </a:p>
        </p:txBody>
      </p:sp>
      <p:cxnSp>
        <p:nvCxnSpPr>
          <p:cNvPr id="44" name="AutoShape 1035"/>
          <p:cNvCxnSpPr>
            <a:cxnSpLocks noChangeShapeType="1"/>
          </p:cNvCxnSpPr>
          <p:nvPr/>
        </p:nvCxnSpPr>
        <p:spPr bwMode="auto">
          <a:xfrm>
            <a:off x="1543267" y="3374304"/>
            <a:ext cx="7924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1038"/>
          <p:cNvSpPr>
            <a:spLocks noChangeArrowheads="1"/>
          </p:cNvSpPr>
          <p:nvPr/>
        </p:nvSpPr>
        <p:spPr bwMode="auto">
          <a:xfrm>
            <a:off x="3897000" y="3291754"/>
            <a:ext cx="5571067" cy="82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46" name="AutoShape 1068"/>
          <p:cNvCxnSpPr>
            <a:cxnSpLocks noChangeShapeType="1"/>
          </p:cNvCxnSpPr>
          <p:nvPr/>
        </p:nvCxnSpPr>
        <p:spPr bwMode="auto">
          <a:xfrm>
            <a:off x="9485000" y="3063154"/>
            <a:ext cx="3928" cy="5760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tangle 1040"/>
          <p:cNvSpPr>
            <a:spLocks noChangeArrowheads="1"/>
          </p:cNvSpPr>
          <p:nvPr/>
        </p:nvSpPr>
        <p:spPr bwMode="auto">
          <a:xfrm>
            <a:off x="4101822" y="3368048"/>
            <a:ext cx="1320800" cy="8255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48" name="Rectangle 1040"/>
          <p:cNvSpPr>
            <a:spLocks noChangeArrowheads="1"/>
          </p:cNvSpPr>
          <p:nvPr/>
        </p:nvSpPr>
        <p:spPr bwMode="auto">
          <a:xfrm>
            <a:off x="5070468" y="4126488"/>
            <a:ext cx="864096" cy="67816"/>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49" name="Rectangle 1040"/>
          <p:cNvSpPr>
            <a:spLocks noChangeArrowheads="1"/>
          </p:cNvSpPr>
          <p:nvPr/>
        </p:nvSpPr>
        <p:spPr bwMode="auto">
          <a:xfrm>
            <a:off x="4111722" y="4963723"/>
            <a:ext cx="1320800" cy="8255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50" name="直線矢印コネクタ 49"/>
          <p:cNvCxnSpPr/>
          <p:nvPr/>
        </p:nvCxnSpPr>
        <p:spPr>
          <a:xfrm>
            <a:off x="5512629" y="3933418"/>
            <a:ext cx="1357" cy="193071"/>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5509752" y="4194458"/>
            <a:ext cx="0" cy="180674"/>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891300" y="4349331"/>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896477" y="3971315"/>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6272331" y="4008596"/>
            <a:ext cx="2366289" cy="338554"/>
          </a:xfrm>
          <a:prstGeom prst="rect">
            <a:avLst/>
          </a:prstGeom>
          <a:noFill/>
        </p:spPr>
        <p:txBody>
          <a:bodyPr wrap="none" rtlCol="0">
            <a:spAutoFit/>
          </a:bodyPr>
          <a:lstStyle/>
          <a:p>
            <a:pPr algn="ctr"/>
            <a:r>
              <a:rPr lang="en-US" altLang="ja-JP" sz="1600" b="1" dirty="0" smtClean="0">
                <a:latin typeface="Arial" panose="020B0604020202020204" pitchFamily="34" charset="0"/>
                <a:cs typeface="Arial" panose="020B0604020202020204" pitchFamily="34" charset="0"/>
              </a:rPr>
              <a:t>Takeda’s MA </a:t>
            </a:r>
            <a:r>
              <a:rPr kumimoji="1" lang="en-US" altLang="ja-JP" sz="1600" b="1" dirty="0" smtClean="0">
                <a:latin typeface="Arial" panose="020B0604020202020204" pitchFamily="34" charset="0"/>
                <a:cs typeface="Arial" panose="020B0604020202020204" pitchFamily="34" charset="0"/>
              </a:rPr>
              <a:t>(capsule)</a:t>
            </a:r>
            <a:endParaRPr kumimoji="1" lang="ja-JP" altLang="en-US" sz="1600" b="1" dirty="0">
              <a:latin typeface="Arial" panose="020B0604020202020204" pitchFamily="34" charset="0"/>
              <a:cs typeface="Arial" panose="020B0604020202020204" pitchFamily="34" charset="0"/>
            </a:endParaRPr>
          </a:p>
        </p:txBody>
      </p:sp>
      <p:sp>
        <p:nvSpPr>
          <p:cNvPr id="55" name="テキスト ボックス 54"/>
          <p:cNvSpPr txBox="1"/>
          <p:nvPr/>
        </p:nvSpPr>
        <p:spPr>
          <a:xfrm>
            <a:off x="5324527" y="4810148"/>
            <a:ext cx="2820003" cy="338554"/>
          </a:xfrm>
          <a:prstGeom prst="rect">
            <a:avLst/>
          </a:prstGeom>
          <a:noFill/>
        </p:spPr>
        <p:txBody>
          <a:bodyPr wrap="none" rtlCol="0">
            <a:spAutoFit/>
          </a:bodyPr>
          <a:lstStyle/>
          <a:p>
            <a:pPr algn="ctr"/>
            <a:r>
              <a:rPr lang="en-US" altLang="ja-JP" sz="1600" b="1" dirty="0" smtClean="0">
                <a:latin typeface="Arial" panose="020B0604020202020204" pitchFamily="34" charset="0"/>
                <a:cs typeface="Arial" panose="020B0604020202020204" pitchFamily="34" charset="0"/>
              </a:rPr>
              <a:t>preceding approval (liquid)</a:t>
            </a:r>
            <a:endParaRPr kumimoji="1" lang="ja-JP" altLang="en-US" sz="1600" b="1" dirty="0">
              <a:latin typeface="Arial" panose="020B0604020202020204" pitchFamily="34" charset="0"/>
              <a:cs typeface="Arial" panose="020B0604020202020204" pitchFamily="34" charset="0"/>
            </a:endParaRPr>
          </a:p>
        </p:txBody>
      </p:sp>
      <p:cxnSp>
        <p:nvCxnSpPr>
          <p:cNvPr id="56" name="直線矢印コネクタ 55"/>
          <p:cNvCxnSpPr/>
          <p:nvPr/>
        </p:nvCxnSpPr>
        <p:spPr>
          <a:xfrm>
            <a:off x="10735098" y="3933417"/>
            <a:ext cx="0" cy="46716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rot="5400000">
            <a:off x="10543267" y="3740501"/>
            <a:ext cx="1826142" cy="646331"/>
          </a:xfrm>
          <a:prstGeom prst="rect">
            <a:avLst/>
          </a:prstGeom>
        </p:spPr>
        <p:txBody>
          <a:bodyPr wrap="none">
            <a:spAutoFit/>
          </a:bodyPr>
          <a:lstStyle/>
          <a:p>
            <a:pPr algn="ctr"/>
            <a:r>
              <a:rPr lang="en-US" altLang="ja-JP" b="1" dirty="0" smtClean="0">
                <a:solidFill>
                  <a:srgbClr val="002060"/>
                </a:solidFill>
                <a:latin typeface="Arial" panose="020B0604020202020204" pitchFamily="34" charset="0"/>
                <a:cs typeface="Arial" panose="020B0604020202020204" pitchFamily="34" charset="0"/>
              </a:rPr>
              <a:t>The scope of </a:t>
            </a:r>
          </a:p>
          <a:p>
            <a:pPr algn="ctr"/>
            <a:r>
              <a:rPr lang="en-US" altLang="ja-JP" b="1" dirty="0" smtClean="0">
                <a:solidFill>
                  <a:srgbClr val="002060"/>
                </a:solidFill>
                <a:latin typeface="Arial" panose="020B0604020202020204" pitchFamily="34" charset="0"/>
                <a:cs typeface="Arial" panose="020B0604020202020204" pitchFamily="34" charset="0"/>
              </a:rPr>
              <a:t>PTE protection</a:t>
            </a:r>
            <a:endParaRPr lang="en-US" altLang="ja-JP" b="1" dirty="0">
              <a:solidFill>
                <a:srgbClr val="002060"/>
              </a:solidFill>
              <a:latin typeface="Arial" panose="020B0604020202020204" pitchFamily="34" charset="0"/>
              <a:cs typeface="Arial" panose="020B0604020202020204" pitchFamily="34" charset="0"/>
            </a:endParaRPr>
          </a:p>
        </p:txBody>
      </p:sp>
      <p:sp>
        <p:nvSpPr>
          <p:cNvPr id="58" name="Rectangle 1040"/>
          <p:cNvSpPr>
            <a:spLocks noChangeArrowheads="1"/>
          </p:cNvSpPr>
          <p:nvPr/>
        </p:nvSpPr>
        <p:spPr bwMode="auto">
          <a:xfrm>
            <a:off x="5070468" y="3451657"/>
            <a:ext cx="864096" cy="67816"/>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59" name="Rectangle 1040"/>
          <p:cNvSpPr>
            <a:spLocks noChangeArrowheads="1"/>
          </p:cNvSpPr>
          <p:nvPr/>
        </p:nvSpPr>
        <p:spPr bwMode="auto">
          <a:xfrm>
            <a:off x="9482578" y="3299003"/>
            <a:ext cx="864096" cy="67816"/>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60" name="AutoShape 1068"/>
          <p:cNvCxnSpPr>
            <a:cxnSpLocks noChangeShapeType="1"/>
          </p:cNvCxnSpPr>
          <p:nvPr/>
        </p:nvCxnSpPr>
        <p:spPr bwMode="auto">
          <a:xfrm>
            <a:off x="1543267" y="3091617"/>
            <a:ext cx="3928" cy="5760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 Box 1051"/>
          <p:cNvSpPr txBox="1">
            <a:spLocks noChangeArrowheads="1"/>
          </p:cNvSpPr>
          <p:nvPr/>
        </p:nvSpPr>
        <p:spPr bwMode="auto">
          <a:xfrm>
            <a:off x="872834" y="2831321"/>
            <a:ext cx="18288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Filing Date</a:t>
            </a:r>
          </a:p>
        </p:txBody>
      </p:sp>
      <p:sp>
        <p:nvSpPr>
          <p:cNvPr id="62" name="Text Box 1058"/>
          <p:cNvSpPr txBox="1">
            <a:spLocks noChangeArrowheads="1"/>
          </p:cNvSpPr>
          <p:nvPr/>
        </p:nvSpPr>
        <p:spPr bwMode="auto">
          <a:xfrm>
            <a:off x="7781634" y="2805197"/>
            <a:ext cx="33528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Original Expiry Date</a:t>
            </a:r>
          </a:p>
        </p:txBody>
      </p:sp>
      <p:sp>
        <p:nvSpPr>
          <p:cNvPr id="63" name="Text Box 1064"/>
          <p:cNvSpPr txBox="1">
            <a:spLocks noChangeArrowheads="1"/>
          </p:cNvSpPr>
          <p:nvPr/>
        </p:nvSpPr>
        <p:spPr bwMode="auto">
          <a:xfrm>
            <a:off x="2803234" y="2831321"/>
            <a:ext cx="32512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Registration Date</a:t>
            </a:r>
          </a:p>
        </p:txBody>
      </p:sp>
      <p:cxnSp>
        <p:nvCxnSpPr>
          <p:cNvPr id="64" name="AutoShape 1068"/>
          <p:cNvCxnSpPr>
            <a:cxnSpLocks noChangeShapeType="1"/>
            <a:endCxn id="45" idx="1"/>
          </p:cNvCxnSpPr>
          <p:nvPr/>
        </p:nvCxnSpPr>
        <p:spPr bwMode="auto">
          <a:xfrm>
            <a:off x="3897000" y="3113701"/>
            <a:ext cx="0" cy="2193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テキスト ボックス 86"/>
          <p:cNvSpPr txBox="1"/>
          <p:nvPr/>
        </p:nvSpPr>
        <p:spPr>
          <a:xfrm>
            <a:off x="2715294" y="5229608"/>
            <a:ext cx="9144000" cy="1077218"/>
          </a:xfrm>
          <a:prstGeom prst="rect">
            <a:avLst/>
          </a:prstGeom>
          <a:noFill/>
          <a:ln w="15875">
            <a:solidFill>
              <a:schemeClr val="tx1"/>
            </a:solidFill>
          </a:ln>
        </p:spPr>
        <p:txBody>
          <a:bodyPr wrap="square" rtlCol="0">
            <a:spAutoFit/>
          </a:bodyPr>
          <a:lstStyle/>
          <a:p>
            <a:pPr marL="285750" indent="-285750"/>
            <a:r>
              <a:rPr kumimoji="1" lang="en-US" altLang="ja-JP" sz="1600" b="1" dirty="0" smtClean="0">
                <a:latin typeface="Arial" panose="020B0604020202020204" pitchFamily="34" charset="0"/>
                <a:cs typeface="Arial" panose="020B0604020202020204" pitchFamily="34" charset="0"/>
              </a:rPr>
              <a:t>Court </a:t>
            </a:r>
            <a:r>
              <a:rPr lang="en-US" altLang="ja-JP" sz="1600" b="1" dirty="0" smtClean="0">
                <a:latin typeface="Arial" panose="020B0604020202020204" pitchFamily="34" charset="0"/>
                <a:cs typeface="Arial" panose="020B0604020202020204" pitchFamily="34" charset="0"/>
              </a:rPr>
              <a:t>decision:</a:t>
            </a:r>
          </a:p>
          <a:p>
            <a:pPr marL="285750" indent="-285750"/>
            <a:r>
              <a:rPr kumimoji="1" lang="en-US" altLang="ja-JP" sz="1600" b="1" dirty="0" smtClean="0">
                <a:latin typeface="Arial" panose="020B0604020202020204" pitchFamily="34" charset="0"/>
                <a:cs typeface="Arial" panose="020B0604020202020204" pitchFamily="34" charset="0"/>
              </a:rPr>
              <a:t>     </a:t>
            </a:r>
            <a:r>
              <a:rPr lang="en-US" altLang="ja-JP" sz="1600" b="1" dirty="0" smtClean="0">
                <a:latin typeface="Arial" panose="020B0604020202020204" pitchFamily="34" charset="0"/>
                <a:cs typeface="Arial" panose="020B0604020202020204" pitchFamily="34" charset="0"/>
              </a:rPr>
              <a:t>When rejecting PTE application due to </a:t>
            </a:r>
            <a:r>
              <a:rPr kumimoji="1" lang="en-US" altLang="ja-JP" sz="1600" b="1" dirty="0" smtClean="0">
                <a:latin typeface="Arial" panose="020B0604020202020204" pitchFamily="34" charset="0"/>
                <a:cs typeface="Arial" panose="020B0604020202020204" pitchFamily="34" charset="0"/>
              </a:rPr>
              <a:t>the preceding</a:t>
            </a:r>
            <a:r>
              <a:rPr lang="en-US" altLang="ja-JP" sz="1600" b="1" dirty="0" smtClean="0">
                <a:latin typeface="Arial" panose="020B0604020202020204" pitchFamily="34" charset="0"/>
                <a:cs typeface="Arial" panose="020B0604020202020204" pitchFamily="34" charset="0"/>
              </a:rPr>
              <a:t> marketing approval, the preceding marketing approval</a:t>
            </a:r>
            <a:r>
              <a:rPr kumimoji="1" lang="en-US" altLang="ja-JP" sz="1600" b="1" dirty="0" smtClean="0">
                <a:latin typeface="Arial" panose="020B0604020202020204" pitchFamily="34" charset="0"/>
                <a:cs typeface="Arial" panose="020B0604020202020204" pitchFamily="34" charset="0"/>
              </a:rPr>
              <a:t> must be within “</a:t>
            </a:r>
            <a:r>
              <a:rPr kumimoji="1" lang="en-US" altLang="ja-JP" sz="1600" b="1" dirty="0" smtClean="0">
                <a:solidFill>
                  <a:srgbClr val="FF0000"/>
                </a:solidFill>
                <a:latin typeface="Arial" panose="020B0604020202020204" pitchFamily="34" charset="0"/>
                <a:cs typeface="Arial" panose="020B0604020202020204" pitchFamily="34" charset="0"/>
              </a:rPr>
              <a:t>technical </a:t>
            </a:r>
            <a:r>
              <a:rPr lang="en-US" altLang="ja-JP" sz="1600" b="1" dirty="0" smtClean="0">
                <a:solidFill>
                  <a:srgbClr val="FF0000"/>
                </a:solidFill>
                <a:latin typeface="Arial" panose="020B0604020202020204" pitchFamily="34" charset="0"/>
                <a:cs typeface="Arial" panose="020B0604020202020204" pitchFamily="34" charset="0"/>
              </a:rPr>
              <a:t>scope of </a:t>
            </a:r>
            <a:r>
              <a:rPr kumimoji="1" lang="en-US" altLang="ja-JP" sz="1600" b="1" dirty="0" smtClean="0">
                <a:solidFill>
                  <a:srgbClr val="FF0000"/>
                </a:solidFill>
                <a:latin typeface="Arial" panose="020B0604020202020204" pitchFamily="34" charset="0"/>
                <a:cs typeface="Arial" panose="020B0604020202020204" pitchFamily="34" charset="0"/>
              </a:rPr>
              <a:t>patented invention</a:t>
            </a:r>
            <a:r>
              <a:rPr kumimoji="1" lang="en-US" altLang="ja-JP" sz="1600" b="1" dirty="0" smtClean="0">
                <a:latin typeface="Arial" panose="020B0604020202020204" pitchFamily="34" charset="0"/>
                <a:cs typeface="Arial" panose="020B0604020202020204" pitchFamily="34" charset="0"/>
              </a:rPr>
              <a:t>” of the patent for which PTE is applied.</a:t>
            </a:r>
            <a:endParaRPr kumimoji="1" lang="ja-JP" altLang="en-US" sz="1600" b="1" dirty="0">
              <a:latin typeface="Arial" panose="020B0604020202020204" pitchFamily="34" charset="0"/>
              <a:cs typeface="Arial" panose="020B0604020202020204" pitchFamily="34" charset="0"/>
            </a:endParaRPr>
          </a:p>
        </p:txBody>
      </p:sp>
      <p:sp>
        <p:nvSpPr>
          <p:cNvPr id="31" name="正方形/長方形 30"/>
          <p:cNvSpPr/>
          <p:nvPr/>
        </p:nvSpPr>
        <p:spPr>
          <a:xfrm rot="16200000">
            <a:off x="2526160" y="3977509"/>
            <a:ext cx="1614304" cy="523220"/>
          </a:xfrm>
          <a:prstGeom prst="rect">
            <a:avLst/>
          </a:prstGeom>
        </p:spPr>
        <p:txBody>
          <a:bodyPr wrap="square">
            <a:spAutoFit/>
          </a:bodyPr>
          <a:lstStyle/>
          <a:p>
            <a:pPr algn="ctr"/>
            <a:r>
              <a:rPr lang="en-US" altLang="ja-JP" sz="1400" b="1" dirty="0" smtClean="0">
                <a:solidFill>
                  <a:schemeClr val="accent6"/>
                </a:solidFill>
                <a:latin typeface="Arial" panose="020B0604020202020204" pitchFamily="34" charset="0"/>
                <a:cs typeface="Arial" panose="020B0604020202020204" pitchFamily="34" charset="0"/>
              </a:rPr>
              <a:t>Composition capsule with A.</a:t>
            </a:r>
            <a:endParaRPr lang="en-US" altLang="ja-JP" sz="1400" b="1" dirty="0">
              <a:solidFill>
                <a:schemeClr val="accent6"/>
              </a:solidFill>
              <a:latin typeface="Arial" panose="020B0604020202020204" pitchFamily="34" charset="0"/>
              <a:cs typeface="Arial" panose="020B0604020202020204" pitchFamily="34" charset="0"/>
            </a:endParaRPr>
          </a:p>
        </p:txBody>
      </p:sp>
      <p:sp>
        <p:nvSpPr>
          <p:cNvPr id="32"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15</a:t>
            </a:fld>
            <a:endParaRPr lang="en-US" altLang="ja-JP">
              <a:latin typeface="Arial" panose="020B0604020202020204" pitchFamily="34" charset="0"/>
              <a:cs typeface="Arial" panose="020B0604020202020204" pitchFamily="34" charset="0"/>
            </a:endParaRPr>
          </a:p>
        </p:txBody>
      </p:sp>
      <p:sp>
        <p:nvSpPr>
          <p:cNvPr id="34" name="タイトル 1"/>
          <p:cNvSpPr txBox="1">
            <a:spLocks/>
          </p:cNvSpPr>
          <p:nvPr/>
        </p:nvSpPr>
        <p:spPr>
          <a:xfrm>
            <a:off x="2641962" y="427511"/>
            <a:ext cx="7086488" cy="102386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3600" dirty="0" smtClean="0">
                <a:solidFill>
                  <a:schemeClr val="accent5"/>
                </a:solidFill>
                <a:latin typeface="Arial" panose="020B0604020202020204" pitchFamily="34" charset="0"/>
                <a:cs typeface="Arial" panose="020B0604020202020204" pitchFamily="34" charset="0"/>
              </a:rPr>
              <a:t>Supreme </a:t>
            </a:r>
            <a:r>
              <a:rPr lang="en-US" altLang="ja-JP" sz="3600" dirty="0">
                <a:solidFill>
                  <a:schemeClr val="accent5"/>
                </a:solidFill>
                <a:latin typeface="Arial" panose="020B0604020202020204" pitchFamily="34" charset="0"/>
                <a:cs typeface="Arial" panose="020B0604020202020204" pitchFamily="34" charset="0"/>
              </a:rPr>
              <a:t>Court </a:t>
            </a:r>
            <a:r>
              <a:rPr lang="en-US" altLang="ja-JP" sz="3600" dirty="0" smtClean="0">
                <a:solidFill>
                  <a:schemeClr val="accent5"/>
                </a:solidFill>
                <a:latin typeface="Arial" panose="020B0604020202020204" pitchFamily="34" charset="0"/>
                <a:cs typeface="Arial" panose="020B0604020202020204" pitchFamily="34" charset="0"/>
              </a:rPr>
              <a:t>decision in 2011</a:t>
            </a:r>
            <a:endParaRPr lang="ja-JP" altLang="en-US" sz="3600" dirty="0">
              <a:solidFill>
                <a:schemeClr val="accent5"/>
              </a:solidFill>
              <a:latin typeface="Arial" panose="020B0604020202020204" pitchFamily="34" charset="0"/>
              <a:cs typeface="Arial" panose="020B0604020202020204" pitchFamily="34" charset="0"/>
            </a:endParaRPr>
          </a:p>
        </p:txBody>
      </p:sp>
      <p:pic>
        <p:nvPicPr>
          <p:cNvPr id="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749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txBox="1">
            <a:spLocks/>
          </p:cNvSpPr>
          <p:nvPr/>
        </p:nvSpPr>
        <p:spPr>
          <a:xfrm>
            <a:off x="1593791" y="365967"/>
            <a:ext cx="9293384" cy="103660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lgn="ctr"/>
            <a:r>
              <a:rPr lang="en-US" altLang="ja-JP" sz="3600" dirty="0" smtClean="0">
                <a:solidFill>
                  <a:schemeClr val="accent5"/>
                </a:solidFill>
                <a:latin typeface="Arial" panose="020B0604020202020204" pitchFamily="34" charset="0"/>
                <a:cs typeface="Arial" panose="020B0604020202020204" pitchFamily="34" charset="0"/>
              </a:rPr>
              <a:t>New PTE examination since Dec. 2011</a:t>
            </a:r>
            <a:endParaRPr lang="ja-JP" altLang="en-US" sz="3600" dirty="0">
              <a:solidFill>
                <a:schemeClr val="accent5"/>
              </a:solidFill>
              <a:latin typeface="Arial" panose="020B0604020202020204" pitchFamily="34" charset="0"/>
              <a:cs typeface="Arial" panose="020B0604020202020204" pitchFamily="34" charset="0"/>
            </a:endParaRPr>
          </a:p>
        </p:txBody>
      </p:sp>
      <p:sp>
        <p:nvSpPr>
          <p:cNvPr id="9"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16</a:t>
            </a:fld>
            <a:endParaRPr lang="en-US" altLang="ja-JP">
              <a:latin typeface="Arial" panose="020B0604020202020204" pitchFamily="34" charset="0"/>
              <a:cs typeface="Arial" panose="020B0604020202020204" pitchFamily="34" charset="0"/>
            </a:endParaRPr>
          </a:p>
        </p:txBody>
      </p:sp>
      <p:sp>
        <p:nvSpPr>
          <p:cNvPr id="10" name="テキスト ボックス 1"/>
          <p:cNvSpPr txBox="1"/>
          <p:nvPr/>
        </p:nvSpPr>
        <p:spPr>
          <a:xfrm>
            <a:off x="2137558" y="1674421"/>
            <a:ext cx="7648571" cy="2677656"/>
          </a:xfrm>
          <a:prstGeom prst="rect">
            <a:avLst/>
          </a:prstGeom>
          <a:noFill/>
        </p:spPr>
        <p:txBody>
          <a:bodyPr wrap="square" rtlCol="0">
            <a:spAutoFit/>
          </a:bodyPr>
          <a:lstStyle/>
          <a:p>
            <a:pPr marL="285750" indent="-285750"/>
            <a:r>
              <a:rPr lang="en-US" altLang="ja-JP" sz="2400" dirty="0" smtClean="0">
                <a:latin typeface="Arial" panose="020B0604020202020204" pitchFamily="34" charset="0"/>
                <a:cs typeface="Arial" panose="020B0604020202020204" pitchFamily="34" charset="0"/>
              </a:rPr>
              <a:t>JPO now considers</a:t>
            </a:r>
          </a:p>
          <a:p>
            <a:pPr marL="285750" indent="-285750"/>
            <a:r>
              <a:rPr lang="en-US" altLang="ja-JP" sz="2400" b="1" dirty="0" smtClean="0">
                <a:latin typeface="Arial" panose="020B0604020202020204" pitchFamily="34" charset="0"/>
                <a:cs typeface="Arial" panose="020B0604020202020204" pitchFamily="34" charset="0"/>
              </a:rPr>
              <a:t>	</a:t>
            </a:r>
            <a:r>
              <a:rPr kumimoji="1" lang="en-US" altLang="ja-JP" sz="2400" b="1" dirty="0" smtClean="0">
                <a:latin typeface="Arial" panose="020B0604020202020204" pitchFamily="34" charset="0"/>
                <a:cs typeface="Arial" panose="020B0604020202020204" pitchFamily="34" charset="0"/>
              </a:rPr>
              <a:t>1) </a:t>
            </a:r>
            <a:r>
              <a:rPr kumimoji="1" lang="en-US" altLang="ja-JP" sz="2400" b="1" dirty="0" smtClean="0">
                <a:solidFill>
                  <a:srgbClr val="FF0000"/>
                </a:solidFill>
                <a:latin typeface="Arial" panose="020B0604020202020204" pitchFamily="34" charset="0"/>
                <a:cs typeface="Arial" panose="020B0604020202020204" pitchFamily="34" charset="0"/>
              </a:rPr>
              <a:t>active ingredient</a:t>
            </a:r>
            <a:r>
              <a:rPr kumimoji="1" lang="en-US" altLang="ja-JP" sz="2400" b="1" dirty="0" smtClean="0">
                <a:latin typeface="Arial" panose="020B0604020202020204" pitchFamily="34" charset="0"/>
                <a:cs typeface="Arial" panose="020B0604020202020204" pitchFamily="34" charset="0"/>
              </a:rPr>
              <a:t>, </a:t>
            </a:r>
          </a:p>
          <a:p>
            <a:pPr marL="285750" indent="-285750"/>
            <a:r>
              <a:rPr lang="en-US" altLang="ja-JP" sz="2400" b="1" dirty="0" smtClean="0">
                <a:latin typeface="Arial" panose="020B0604020202020204" pitchFamily="34" charset="0"/>
                <a:cs typeface="Arial" panose="020B0604020202020204" pitchFamily="34" charset="0"/>
              </a:rPr>
              <a:t>	</a:t>
            </a:r>
            <a:r>
              <a:rPr kumimoji="1" lang="en-US" altLang="ja-JP" sz="2400" b="1" dirty="0" smtClean="0">
                <a:latin typeface="Arial" panose="020B0604020202020204" pitchFamily="34" charset="0"/>
                <a:cs typeface="Arial" panose="020B0604020202020204" pitchFamily="34" charset="0"/>
              </a:rPr>
              <a:t>2) </a:t>
            </a:r>
            <a:r>
              <a:rPr kumimoji="1" lang="en-US" altLang="ja-JP" sz="2400" b="1" dirty="0" smtClean="0">
                <a:solidFill>
                  <a:srgbClr val="FF0000"/>
                </a:solidFill>
                <a:latin typeface="Arial" panose="020B0604020202020204" pitchFamily="34" charset="0"/>
                <a:cs typeface="Arial" panose="020B0604020202020204" pitchFamily="34" charset="0"/>
              </a:rPr>
              <a:t>effect/efficacy</a:t>
            </a:r>
            <a:r>
              <a:rPr kumimoji="1" lang="en-US" altLang="ja-JP" sz="2400" b="1" dirty="0" smtClean="0">
                <a:latin typeface="Arial" panose="020B0604020202020204" pitchFamily="34" charset="0"/>
                <a:cs typeface="Arial" panose="020B0604020202020204" pitchFamily="34" charset="0"/>
              </a:rPr>
              <a:t> and </a:t>
            </a:r>
          </a:p>
          <a:p>
            <a:pPr marL="285750" indent="-285750"/>
            <a:r>
              <a:rPr lang="en-US" altLang="ja-JP" sz="2400" b="1" dirty="0" smtClean="0">
                <a:latin typeface="Arial" panose="020B0604020202020204" pitchFamily="34" charset="0"/>
                <a:cs typeface="Arial" panose="020B0604020202020204" pitchFamily="34" charset="0"/>
              </a:rPr>
              <a:t>	</a:t>
            </a:r>
            <a:r>
              <a:rPr kumimoji="1" lang="en-US" altLang="ja-JP" sz="2400" b="1" dirty="0" smtClean="0">
                <a:latin typeface="Arial" panose="020B0604020202020204" pitchFamily="34" charset="0"/>
                <a:cs typeface="Arial" panose="020B0604020202020204" pitchFamily="34" charset="0"/>
              </a:rPr>
              <a:t>3) </a:t>
            </a:r>
            <a:r>
              <a:rPr kumimoji="1" lang="en-US" altLang="ja-JP" sz="2400" b="1" dirty="0" smtClean="0">
                <a:solidFill>
                  <a:srgbClr val="FF00FF"/>
                </a:solidFill>
                <a:latin typeface="Arial" panose="020B0604020202020204" pitchFamily="34" charset="0"/>
                <a:cs typeface="Arial" panose="020B0604020202020204" pitchFamily="34" charset="0"/>
              </a:rPr>
              <a:t>technical scope of patented inventions </a:t>
            </a:r>
          </a:p>
          <a:p>
            <a:pPr marL="285750" indent="-285750"/>
            <a:r>
              <a:rPr lang="en-US" altLang="ja-JP" sz="2400" b="1" dirty="0" smtClean="0">
                <a:latin typeface="Arial" panose="020B0604020202020204" pitchFamily="34" charset="0"/>
                <a:cs typeface="Arial" panose="020B0604020202020204" pitchFamily="34" charset="0"/>
              </a:rPr>
              <a:t>	</a:t>
            </a:r>
            <a:r>
              <a:rPr kumimoji="1" lang="en-US" altLang="ja-JP" sz="2400" dirty="0" smtClean="0">
                <a:latin typeface="Arial" panose="020B0604020202020204" pitchFamily="34" charset="0"/>
                <a:cs typeface="Arial" panose="020B0604020202020204" pitchFamily="34" charset="0"/>
              </a:rPr>
              <a:t>during PTE examination if there is any preceding </a:t>
            </a:r>
            <a:r>
              <a:rPr lang="en-US" altLang="ja-JP" sz="2400" dirty="0" smtClean="0">
                <a:latin typeface="Arial" panose="020B0604020202020204" pitchFamily="34" charset="0"/>
                <a:cs typeface="Arial" panose="020B0604020202020204" pitchFamily="34" charset="0"/>
              </a:rPr>
              <a:t>approval</a:t>
            </a:r>
            <a:r>
              <a:rPr kumimoji="1" lang="en-US" altLang="ja-JP" sz="2400" dirty="0" smtClean="0">
                <a:latin typeface="Arial" panose="020B0604020202020204" pitchFamily="34" charset="0"/>
                <a:cs typeface="Arial" panose="020B0604020202020204" pitchFamily="34" charset="0"/>
              </a:rPr>
              <a:t>.</a:t>
            </a:r>
          </a:p>
          <a:p>
            <a:pPr marL="285750" indent="-285750"/>
            <a:endParaRPr kumimoji="1" lang="ja-JP" altLang="en-US" sz="2400" dirty="0">
              <a:latin typeface="Arial" panose="020B0604020202020204" pitchFamily="34" charset="0"/>
              <a:cs typeface="Arial" panose="020B0604020202020204" pitchFamily="34" charset="0"/>
            </a:endParaRPr>
          </a:p>
        </p:txBody>
      </p:sp>
      <p:graphicFrame>
        <p:nvGraphicFramePr>
          <p:cNvPr id="12" name="表 10"/>
          <p:cNvGraphicFramePr>
            <a:graphicFrameLocks noGrp="1"/>
          </p:cNvGraphicFramePr>
          <p:nvPr>
            <p:extLst>
              <p:ext uri="{D42A27DB-BD31-4B8C-83A1-F6EECF244321}">
                <p14:modId xmlns:p14="http://schemas.microsoft.com/office/powerpoint/2010/main" val="952537755"/>
              </p:ext>
            </p:extLst>
          </p:nvPr>
        </p:nvGraphicFramePr>
        <p:xfrm>
          <a:off x="2695699" y="4417621"/>
          <a:ext cx="7021285" cy="916882"/>
        </p:xfrm>
        <a:graphic>
          <a:graphicData uri="http://schemas.openxmlformats.org/drawingml/2006/table">
            <a:tbl>
              <a:tblPr firstRow="1" bandRow="1">
                <a:tableStyleId>{5C22544A-7EE6-4342-B048-85BDC9FD1C3A}</a:tableStyleId>
              </a:tblPr>
              <a:tblGrid>
                <a:gridCol w="1462768"/>
                <a:gridCol w="1462768"/>
                <a:gridCol w="1609044"/>
                <a:gridCol w="1388042"/>
                <a:gridCol w="1098663"/>
              </a:tblGrid>
              <a:tr h="545869">
                <a:tc rowSpan="2">
                  <a:txBody>
                    <a:bodyPr/>
                    <a:lstStyle/>
                    <a:p>
                      <a:pPr algn="ctr">
                        <a:lnSpc>
                          <a:spcPct val="100000"/>
                        </a:lnSpc>
                      </a:pPr>
                      <a:r>
                        <a:rPr kumimoji="1" lang="en-US" altLang="ja-JP" sz="1400" dirty="0" smtClean="0">
                          <a:solidFill>
                            <a:schemeClr val="tx1"/>
                          </a:solidFill>
                          <a:latin typeface="Arial" panose="020B0604020202020204" pitchFamily="34" charset="0"/>
                          <a:cs typeface="Arial" panose="020B0604020202020204" pitchFamily="34" charset="0"/>
                        </a:rPr>
                        <a:t>Marketing </a:t>
                      </a:r>
                    </a:p>
                    <a:p>
                      <a:pPr algn="ctr">
                        <a:lnSpc>
                          <a:spcPct val="100000"/>
                        </a:lnSpc>
                      </a:pPr>
                      <a:r>
                        <a:rPr kumimoji="1" lang="en-US" altLang="ja-JP" sz="1400" b="1" dirty="0" smtClean="0">
                          <a:solidFill>
                            <a:schemeClr val="tx1"/>
                          </a:solidFill>
                          <a:latin typeface="Arial" panose="020B0604020202020204" pitchFamily="34" charset="0"/>
                          <a:cs typeface="Arial" panose="020B0604020202020204" pitchFamily="34" charset="0"/>
                        </a:rPr>
                        <a:t>Approval</a:t>
                      </a:r>
                      <a:endParaRPr kumimoji="1" lang="ja-JP" altLang="en-US" sz="14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Active</a:t>
                      </a:r>
                      <a:r>
                        <a:rPr kumimoji="1" lang="en-US" altLang="ja-JP" sz="1400" baseline="0" dirty="0" smtClean="0">
                          <a:solidFill>
                            <a:schemeClr val="bg1"/>
                          </a:solidFill>
                          <a:latin typeface="Arial" panose="020B0604020202020204" pitchFamily="34" charset="0"/>
                          <a:cs typeface="Arial" panose="020B0604020202020204" pitchFamily="34" charset="0"/>
                        </a:rPr>
                        <a:t> ingredient</a:t>
                      </a:r>
                      <a:endParaRPr kumimoji="1" lang="ja-JP" altLang="en-US" sz="1400" dirty="0">
                        <a:solidFill>
                          <a:schemeClr val="bg1"/>
                        </a:solidFill>
                        <a:latin typeface="Arial" panose="020B0604020202020204" pitchFamily="34" charset="0"/>
                        <a:cs typeface="Arial" panose="020B0604020202020204" pitchFamily="34" charset="0"/>
                      </a:endParaRPr>
                    </a:p>
                  </a:txBody>
                  <a:tcPr/>
                </a:tc>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Effect/efficacy</a:t>
                      </a:r>
                      <a:endParaRPr kumimoji="1" lang="ja-JP" altLang="en-US" sz="14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altLang="ja-JP" sz="1400" dirty="0" smtClean="0">
                          <a:solidFill>
                            <a:schemeClr val="bg1"/>
                          </a:solidFill>
                          <a:latin typeface="Arial" panose="020B0604020202020204" pitchFamily="34" charset="0"/>
                          <a:cs typeface="Arial" panose="020B0604020202020204" pitchFamily="34" charset="0"/>
                        </a:rPr>
                        <a:t>Form</a:t>
                      </a:r>
                      <a:endParaRPr lang="ja-JP" altLang="en-US" sz="14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altLang="ja-JP" sz="1400" baseline="0" dirty="0" smtClean="0">
                          <a:solidFill>
                            <a:schemeClr val="bg1"/>
                          </a:solidFill>
                          <a:latin typeface="Arial" panose="020B0604020202020204" pitchFamily="34" charset="0"/>
                          <a:cs typeface="Arial" panose="020B0604020202020204" pitchFamily="34" charset="0"/>
                        </a:rPr>
                        <a:t>Dose</a:t>
                      </a:r>
                      <a:endParaRPr lang="ja-JP" altLang="en-US" sz="1400" baseline="0" dirty="0">
                        <a:solidFill>
                          <a:schemeClr val="bg1"/>
                        </a:solidFill>
                        <a:latin typeface="Arial" panose="020B0604020202020204" pitchFamily="34" charset="0"/>
                        <a:cs typeface="Arial" panose="020B0604020202020204" pitchFamily="34" charset="0"/>
                      </a:endParaRPr>
                    </a:p>
                  </a:txBody>
                  <a:tcPr/>
                </a:tc>
              </a:tr>
              <a:tr h="371013">
                <a:tc vMerge="1">
                  <a:txBody>
                    <a:bodyPr/>
                    <a:lstStyle/>
                    <a:p>
                      <a:pPr algn="ctr"/>
                      <a:endParaRPr kumimoji="1" lang="ja-JP" altLang="en-US" sz="1400" dirty="0">
                        <a:latin typeface="Book Antiqua" pitchFamily="18" charset="0"/>
                      </a:endParaRPr>
                    </a:p>
                  </a:txBody>
                  <a:tcPr>
                    <a:solidFill>
                      <a:srgbClr val="E3E9E7"/>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Compound</a:t>
                      </a:r>
                      <a:r>
                        <a:rPr kumimoji="1" lang="en-US" altLang="ja-JP" sz="1400" b="1" baseline="0" dirty="0" smtClean="0">
                          <a:latin typeface="Arial" panose="020B0604020202020204" pitchFamily="34" charset="0"/>
                          <a:cs typeface="Arial" panose="020B0604020202020204" pitchFamily="34" charset="0"/>
                        </a:rPr>
                        <a:t> </a:t>
                      </a:r>
                      <a:r>
                        <a:rPr kumimoji="1" lang="en-US" altLang="ja-JP" sz="1400" b="1" dirty="0" smtClean="0">
                          <a:latin typeface="Arial" panose="020B0604020202020204" pitchFamily="34" charset="0"/>
                          <a:cs typeface="Arial" panose="020B0604020202020204" pitchFamily="34" charset="0"/>
                        </a:rPr>
                        <a:t>A</a:t>
                      </a:r>
                      <a:endParaRPr kumimoji="1" lang="ja-JP" altLang="en-US" sz="1400" b="1" dirty="0">
                        <a:latin typeface="Arial" panose="020B0604020202020204" pitchFamily="34" charset="0"/>
                        <a:cs typeface="Arial" panose="020B0604020202020204" pitchFamily="34" charset="0"/>
                      </a:endParaRPr>
                    </a:p>
                  </a:txBody>
                  <a:tcPr>
                    <a:solidFill>
                      <a:srgbClr val="E3E9E7"/>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a:latin typeface="Arial" panose="020B0604020202020204" pitchFamily="34" charset="0"/>
                        <a:cs typeface="Arial" panose="020B0604020202020204" pitchFamily="34" charset="0"/>
                      </a:endParaRPr>
                    </a:p>
                  </a:txBody>
                  <a:tcPr>
                    <a:solidFill>
                      <a:srgbClr val="E3E9E7"/>
                    </a:solidFill>
                  </a:tcPr>
                </a:tc>
                <a:tc>
                  <a:txBody>
                    <a:bodyPr/>
                    <a:lstStyle/>
                    <a:p>
                      <a:pPr algn="ctr"/>
                      <a:r>
                        <a:rPr lang="en-US" altLang="ja-JP" sz="1400" b="1" dirty="0" smtClean="0">
                          <a:solidFill>
                            <a:schemeClr val="tx1"/>
                          </a:solidFill>
                          <a:latin typeface="Arial" panose="020B0604020202020204" pitchFamily="34" charset="0"/>
                          <a:cs typeface="Arial" panose="020B0604020202020204" pitchFamily="34" charset="0"/>
                        </a:rPr>
                        <a:t>capsule</a:t>
                      </a:r>
                      <a:endParaRPr lang="ja-JP" altLang="en-US" sz="1400" b="1" dirty="0">
                        <a:solidFill>
                          <a:schemeClr val="tx1"/>
                        </a:solidFill>
                        <a:latin typeface="Arial" panose="020B0604020202020204" pitchFamily="34" charset="0"/>
                        <a:cs typeface="Arial" panose="020B0604020202020204" pitchFamily="34" charset="0"/>
                      </a:endParaRPr>
                    </a:p>
                  </a:txBody>
                  <a:tcPr>
                    <a:solidFill>
                      <a:srgbClr val="E3E9E7"/>
                    </a:solidFill>
                  </a:tcPr>
                </a:tc>
                <a:tc>
                  <a:txBody>
                    <a:bodyPr/>
                    <a:lstStyle/>
                    <a:p>
                      <a:pPr algn="ctr"/>
                      <a:r>
                        <a:rPr lang="en-US" altLang="ja-JP" sz="1400" b="1" dirty="0" smtClean="0">
                          <a:latin typeface="Arial" panose="020B0604020202020204" pitchFamily="34" charset="0"/>
                          <a:cs typeface="Arial" panose="020B0604020202020204" pitchFamily="34" charset="0"/>
                        </a:rPr>
                        <a:t>5 mg</a:t>
                      </a:r>
                      <a:endParaRPr lang="ja-JP" altLang="en-US" sz="1400" b="1" dirty="0">
                        <a:latin typeface="Arial" panose="020B0604020202020204" pitchFamily="34" charset="0"/>
                        <a:cs typeface="Arial" panose="020B0604020202020204" pitchFamily="34" charset="0"/>
                      </a:endParaRPr>
                    </a:p>
                  </a:txBody>
                  <a:tcPr>
                    <a:solidFill>
                      <a:srgbClr val="E3E9E7"/>
                    </a:solidFill>
                  </a:tcPr>
                </a:tc>
              </a:tr>
            </a:tbl>
          </a:graphicData>
        </a:graphic>
      </p:graphicFrame>
      <p:sp>
        <p:nvSpPr>
          <p:cNvPr id="7" name="Rectangle 6"/>
          <p:cNvSpPr/>
          <p:nvPr/>
        </p:nvSpPr>
        <p:spPr>
          <a:xfrm>
            <a:off x="2737070" y="5916284"/>
            <a:ext cx="8424101" cy="369332"/>
          </a:xfrm>
          <a:prstGeom prst="rect">
            <a:avLst/>
          </a:prstGeom>
          <a:ln>
            <a:solidFill>
              <a:schemeClr val="accent1"/>
            </a:solidFill>
          </a:ln>
        </p:spPr>
        <p:txBody>
          <a:bodyPr wrap="none">
            <a:spAutoFit/>
          </a:bodyPr>
          <a:lstStyle/>
          <a:p>
            <a:pPr>
              <a:buFontTx/>
              <a:buNone/>
            </a:pPr>
            <a:r>
              <a:rPr lang="en-US" altLang="ja-JP" b="1" dirty="0" smtClean="0">
                <a:solidFill>
                  <a:schemeClr val="accent6"/>
                </a:solidFill>
                <a:latin typeface="Arial" panose="020B0604020202020204" pitchFamily="34" charset="0"/>
                <a:cs typeface="Arial" panose="020B0604020202020204" pitchFamily="34" charset="0"/>
              </a:rPr>
              <a:t>[</a:t>
            </a:r>
            <a:r>
              <a:rPr lang="en-US" altLang="ja-JP" b="1" dirty="0">
                <a:solidFill>
                  <a:schemeClr val="accent6"/>
                </a:solidFill>
                <a:latin typeface="Arial" panose="020B0604020202020204" pitchFamily="34" charset="0"/>
                <a:cs typeface="Arial" panose="020B0604020202020204" pitchFamily="34" charset="0"/>
              </a:rPr>
              <a:t>P</a:t>
            </a:r>
            <a:r>
              <a:rPr lang="en-US" altLang="ja-JP" b="1" dirty="0" smtClean="0">
                <a:solidFill>
                  <a:schemeClr val="accent6"/>
                </a:solidFill>
                <a:latin typeface="Arial" panose="020B0604020202020204" pitchFamily="34" charset="0"/>
                <a:cs typeface="Arial" panose="020B0604020202020204" pitchFamily="34" charset="0"/>
              </a:rPr>
              <a:t>atented claims] </a:t>
            </a:r>
            <a:r>
              <a:rPr lang="en-US" altLang="ja-JP" dirty="0" smtClean="0">
                <a:latin typeface="Arial" panose="020B0604020202020204" pitchFamily="34" charset="0"/>
                <a:cs typeface="Arial" panose="020B0604020202020204" pitchFamily="34" charset="0"/>
              </a:rPr>
              <a:t>Pain relief agent comprising compound A in a form of capsule</a:t>
            </a:r>
          </a:p>
        </p:txBody>
      </p:sp>
      <p:sp>
        <p:nvSpPr>
          <p:cNvPr id="8" name="Plus 7"/>
          <p:cNvSpPr/>
          <p:nvPr/>
        </p:nvSpPr>
        <p:spPr>
          <a:xfrm>
            <a:off x="5890161" y="5379522"/>
            <a:ext cx="700644" cy="52251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1" name="正方形/長方形 11"/>
          <p:cNvSpPr/>
          <p:nvPr/>
        </p:nvSpPr>
        <p:spPr>
          <a:xfrm>
            <a:off x="4168239" y="4429496"/>
            <a:ext cx="3063834" cy="9143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553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8" name="表 67"/>
          <p:cNvGraphicFramePr>
            <a:graphicFrameLocks noGrp="1"/>
          </p:cNvGraphicFramePr>
          <p:nvPr>
            <p:extLst>
              <p:ext uri="{D42A27DB-BD31-4B8C-83A1-F6EECF244321}">
                <p14:modId xmlns:p14="http://schemas.microsoft.com/office/powerpoint/2010/main" val="1701217580"/>
              </p:ext>
            </p:extLst>
          </p:nvPr>
        </p:nvGraphicFramePr>
        <p:xfrm>
          <a:off x="2467298" y="4955680"/>
          <a:ext cx="7601553" cy="1243238"/>
        </p:xfrm>
        <a:graphic>
          <a:graphicData uri="http://schemas.openxmlformats.org/drawingml/2006/table">
            <a:tbl>
              <a:tblPr firstRow="1" bandRow="1">
                <a:tableStyleId>{5C22544A-7EE6-4342-B048-85BDC9FD1C3A}</a:tableStyleId>
              </a:tblPr>
              <a:tblGrid>
                <a:gridCol w="1594548"/>
                <a:gridCol w="1580791"/>
                <a:gridCol w="1738870"/>
                <a:gridCol w="1343672"/>
                <a:gridCol w="1343672"/>
              </a:tblGrid>
              <a:tr h="464205">
                <a:tc>
                  <a:txBody>
                    <a:bodyPr/>
                    <a:lstStyle/>
                    <a:p>
                      <a:pPr algn="ctr"/>
                      <a:r>
                        <a:rPr kumimoji="1" lang="en-US" altLang="ja-JP" sz="1400" dirty="0" smtClean="0">
                          <a:latin typeface="Arial" panose="020B0604020202020204" pitchFamily="34" charset="0"/>
                          <a:cs typeface="Arial" panose="020B0604020202020204" pitchFamily="34" charset="0"/>
                        </a:rPr>
                        <a:t>Marketing approval</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latin typeface="Arial" panose="020B0604020202020204" pitchFamily="34" charset="0"/>
                          <a:cs typeface="Arial" panose="020B0604020202020204" pitchFamily="34" charset="0"/>
                        </a:rPr>
                        <a:t>Active</a:t>
                      </a:r>
                      <a:r>
                        <a:rPr kumimoji="1" lang="en-US" altLang="ja-JP" sz="1400" baseline="0" dirty="0" smtClean="0">
                          <a:latin typeface="Arial" panose="020B0604020202020204" pitchFamily="34" charset="0"/>
                          <a:cs typeface="Arial" panose="020B0604020202020204" pitchFamily="34" charset="0"/>
                        </a:rPr>
                        <a:t> ingredient</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latin typeface="Arial" panose="020B0604020202020204" pitchFamily="34" charset="0"/>
                          <a:cs typeface="Arial" panose="020B0604020202020204" pitchFamily="34" charset="0"/>
                        </a:rPr>
                        <a:t>Effect/efficacy</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lang="en-US" altLang="ja-JP" sz="1400" dirty="0" smtClean="0">
                          <a:latin typeface="Arial" panose="020B0604020202020204" pitchFamily="34" charset="0"/>
                          <a:cs typeface="Arial" panose="020B0604020202020204" pitchFamily="34" charset="0"/>
                        </a:rPr>
                        <a:t>Form</a:t>
                      </a:r>
                      <a:endParaRPr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lang="en-US" altLang="ja-JP" sz="1400" dirty="0" smtClean="0">
                          <a:latin typeface="Arial" panose="020B0604020202020204" pitchFamily="34" charset="0"/>
                          <a:cs typeface="Arial" panose="020B0604020202020204" pitchFamily="34" charset="0"/>
                        </a:rPr>
                        <a:t>PTE granted?</a:t>
                      </a:r>
                      <a:endParaRPr lang="ja-JP" altLang="en-US" sz="1400" dirty="0">
                        <a:latin typeface="Arial" panose="020B0604020202020204" pitchFamily="34" charset="0"/>
                        <a:cs typeface="Arial" panose="020B0604020202020204" pitchFamily="34" charset="0"/>
                      </a:endParaRPr>
                    </a:p>
                  </a:txBody>
                  <a:tcPr marL="121920" marR="121920"/>
                </a:tc>
              </a:tr>
              <a:tr h="362331">
                <a:tc>
                  <a:txBody>
                    <a:bodyPr/>
                    <a:lstStyle/>
                    <a:p>
                      <a:pPr algn="ctr"/>
                      <a:r>
                        <a:rPr kumimoji="1" lang="en-US" altLang="ja-JP" sz="1400" b="1" baseline="0" dirty="0" smtClean="0">
                          <a:latin typeface="Arial" panose="020B0604020202020204" pitchFamily="34" charset="0"/>
                          <a:cs typeface="Arial" panose="020B0604020202020204" pitchFamily="34" charset="0"/>
                        </a:rPr>
                        <a:t>1</a:t>
                      </a:r>
                      <a:r>
                        <a:rPr kumimoji="1" lang="en-US" altLang="ja-JP" sz="1400" b="1" baseline="30000" dirty="0" smtClean="0">
                          <a:latin typeface="Arial" panose="020B0604020202020204" pitchFamily="34" charset="0"/>
                          <a:cs typeface="Arial" panose="020B0604020202020204" pitchFamily="34" charset="0"/>
                        </a:rPr>
                        <a:t>st</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a1</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smtClean="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Tablet</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ja-JP" altLang="en-US" sz="1400" b="1" dirty="0" smtClean="0">
                          <a:latin typeface="Arial" panose="020B0604020202020204" pitchFamily="34" charset="0"/>
                          <a:cs typeface="Arial" panose="020B0604020202020204" pitchFamily="34" charset="0"/>
                        </a:rPr>
                        <a:t>○</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r>
              <a:tr h="362747">
                <a:tc>
                  <a:txBody>
                    <a:bodyPr/>
                    <a:lstStyle/>
                    <a:p>
                      <a:pPr algn="ctr"/>
                      <a:r>
                        <a:rPr kumimoji="1" lang="en-US" altLang="ja-JP" sz="1400" b="1" baseline="0" dirty="0" smtClean="0">
                          <a:latin typeface="Arial" panose="020B0604020202020204" pitchFamily="34" charset="0"/>
                          <a:cs typeface="Arial" panose="020B0604020202020204" pitchFamily="34" charset="0"/>
                        </a:rPr>
                        <a:t>2</a:t>
                      </a:r>
                      <a:r>
                        <a:rPr kumimoji="1" lang="en-US" altLang="ja-JP" sz="1400" b="1" baseline="30000" dirty="0" smtClean="0">
                          <a:latin typeface="Arial" panose="020B0604020202020204" pitchFamily="34" charset="0"/>
                          <a:cs typeface="Arial" panose="020B0604020202020204" pitchFamily="34" charset="0"/>
                        </a:rPr>
                        <a:t>nd</a:t>
                      </a:r>
                      <a:r>
                        <a:rPr kumimoji="1" lang="en-US" altLang="ja-JP" sz="1400" b="1" baseline="0" dirty="0" smtClean="0">
                          <a:latin typeface="Arial" panose="020B0604020202020204" pitchFamily="34" charset="0"/>
                          <a:cs typeface="Arial" panose="020B0604020202020204" pitchFamily="34" charset="0"/>
                        </a:rPr>
                        <a:t> </a:t>
                      </a:r>
                      <a:r>
                        <a:rPr kumimoji="1" lang="en-US" altLang="ja-JP" sz="1400" b="1" dirty="0" smtClean="0">
                          <a:latin typeface="Arial" panose="020B0604020202020204" pitchFamily="34" charset="0"/>
                          <a:cs typeface="Arial" panose="020B0604020202020204" pitchFamily="34" charset="0"/>
                        </a:rPr>
                        <a:t> </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a1</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Cancer</a:t>
                      </a:r>
                      <a:endParaRPr kumimoji="1" lang="ja-JP" altLang="en-US" sz="1400" b="1" dirty="0" smtClean="0">
                        <a:latin typeface="Arial" panose="020B0604020202020204" pitchFamily="34" charset="0"/>
                        <a:cs typeface="Arial" panose="020B0604020202020204" pitchFamily="34" charset="0"/>
                      </a:endParaRPr>
                    </a:p>
                  </a:txBody>
                  <a:tcPr marL="121920" marR="121920">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1400" b="1" dirty="0" smtClean="0">
                          <a:latin typeface="Arial" panose="020B0604020202020204" pitchFamily="34" charset="0"/>
                          <a:cs typeface="Arial" panose="020B0604020202020204" pitchFamily="34" charset="0"/>
                        </a:rPr>
                        <a:t>Tablet </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400" b="1" dirty="0" smtClean="0">
                          <a:latin typeface="Arial" panose="020B0604020202020204" pitchFamily="34" charset="0"/>
                          <a:cs typeface="Arial" panose="020B0604020202020204" pitchFamily="34" charset="0"/>
                        </a:rPr>
                        <a:t>○</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r>
            </a:tbl>
          </a:graphicData>
        </a:graphic>
      </p:graphicFrame>
      <p:sp>
        <p:nvSpPr>
          <p:cNvPr id="70" name="テキスト ボックス 69"/>
          <p:cNvSpPr txBox="1"/>
          <p:nvPr/>
        </p:nvSpPr>
        <p:spPr>
          <a:xfrm>
            <a:off x="2301844" y="1771402"/>
            <a:ext cx="1707519" cy="461665"/>
          </a:xfrm>
          <a:prstGeom prst="rect">
            <a:avLst/>
          </a:prstGeom>
          <a:noFill/>
        </p:spPr>
        <p:txBody>
          <a:bodyPr wrap="none" rtlCol="0">
            <a:spAutoFit/>
          </a:bodyPr>
          <a:lstStyle/>
          <a:p>
            <a:r>
              <a:rPr kumimoji="1" lang="en-US" altLang="ja-JP" sz="2400" b="1" dirty="0" smtClean="0">
                <a:latin typeface="Arial" panose="020B0604020202020204" pitchFamily="34" charset="0"/>
                <a:cs typeface="Arial" panose="020B0604020202020204" pitchFamily="34" charset="0"/>
              </a:rPr>
              <a:t>Example 1</a:t>
            </a:r>
          </a:p>
        </p:txBody>
      </p:sp>
      <p:sp>
        <p:nvSpPr>
          <p:cNvPr id="23" name="Title 1"/>
          <p:cNvSpPr>
            <a:spLocks noGrp="1"/>
          </p:cNvSpPr>
          <p:nvPr>
            <p:ph type="title"/>
          </p:nvPr>
        </p:nvSpPr>
        <p:spPr>
          <a:xfrm>
            <a:off x="1789736" y="611754"/>
            <a:ext cx="8911687" cy="741552"/>
          </a:xfrm>
        </p:spPr>
        <p:txBody>
          <a:bodyPr>
            <a:normAutofit/>
          </a:bodyPr>
          <a:lstStyle/>
          <a:p>
            <a:r>
              <a:rPr lang="de-DE" altLang="ja-JP" sz="3600" dirty="0" err="1" smtClean="0">
                <a:solidFill>
                  <a:schemeClr val="accent5"/>
                </a:solidFill>
                <a:latin typeface="Arial" panose="020B0604020202020204" pitchFamily="34" charset="0"/>
                <a:cs typeface="Arial" panose="020B0604020202020204" pitchFamily="34" charset="0"/>
              </a:rPr>
              <a:t>Examination</a:t>
            </a:r>
            <a:r>
              <a:rPr lang="de-DE" altLang="ja-JP" sz="3600" dirty="0" smtClean="0">
                <a:solidFill>
                  <a:schemeClr val="accent5"/>
                </a:solidFill>
                <a:latin typeface="Arial" panose="020B0604020202020204" pitchFamily="34" charset="0"/>
                <a:cs typeface="Arial" panose="020B0604020202020204" pitchFamily="34" charset="0"/>
              </a:rPr>
              <a:t> </a:t>
            </a:r>
            <a:r>
              <a:rPr lang="de-DE" altLang="ja-JP" sz="3600" dirty="0" err="1" smtClean="0">
                <a:solidFill>
                  <a:schemeClr val="accent5"/>
                </a:solidFill>
                <a:latin typeface="Arial" panose="020B0604020202020204" pitchFamily="34" charset="0"/>
                <a:cs typeface="Arial" panose="020B0604020202020204" pitchFamily="34" charset="0"/>
              </a:rPr>
              <a:t>for</a:t>
            </a:r>
            <a:r>
              <a:rPr lang="de-DE" altLang="ja-JP" sz="3600" dirty="0" smtClean="0">
                <a:solidFill>
                  <a:schemeClr val="accent5"/>
                </a:solidFill>
                <a:latin typeface="Arial" panose="020B0604020202020204" pitchFamily="34" charset="0"/>
                <a:cs typeface="Arial" panose="020B0604020202020204" pitchFamily="34" charset="0"/>
              </a:rPr>
              <a:t> PTE</a:t>
            </a:r>
            <a:endParaRPr kumimoji="1" lang="ja-JP" altLang="en-US" sz="3600" dirty="0">
              <a:solidFill>
                <a:schemeClr val="accent5"/>
              </a:solidFill>
              <a:latin typeface="Arial" panose="020B0604020202020204" pitchFamily="34" charset="0"/>
              <a:cs typeface="Arial" panose="020B0604020202020204" pitchFamily="34" charset="0"/>
            </a:endParaRPr>
          </a:p>
        </p:txBody>
      </p:sp>
      <p:sp>
        <p:nvSpPr>
          <p:cNvPr id="9"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17</a:t>
            </a:fld>
            <a:endParaRPr lang="en-US" altLang="ja-JP">
              <a:latin typeface="Arial" panose="020B0604020202020204" pitchFamily="34" charset="0"/>
              <a:cs typeface="Arial" panose="020B0604020202020204" pitchFamily="34" charset="0"/>
            </a:endParaRPr>
          </a:p>
        </p:txBody>
      </p:sp>
      <p:graphicFrame>
        <p:nvGraphicFramePr>
          <p:cNvPr id="10" name="表 67"/>
          <p:cNvGraphicFramePr>
            <a:graphicFrameLocks noGrp="1"/>
          </p:cNvGraphicFramePr>
          <p:nvPr>
            <p:extLst>
              <p:ext uri="{D42A27DB-BD31-4B8C-83A1-F6EECF244321}">
                <p14:modId xmlns:p14="http://schemas.microsoft.com/office/powerpoint/2010/main" val="3107442099"/>
              </p:ext>
            </p:extLst>
          </p:nvPr>
        </p:nvGraphicFramePr>
        <p:xfrm>
          <a:off x="2369759" y="2543009"/>
          <a:ext cx="7601553" cy="1127760"/>
        </p:xfrm>
        <a:graphic>
          <a:graphicData uri="http://schemas.openxmlformats.org/drawingml/2006/table">
            <a:tbl>
              <a:tblPr firstRow="1" bandRow="1">
                <a:tableStyleId>{5C22544A-7EE6-4342-B048-85BDC9FD1C3A}</a:tableStyleId>
              </a:tblPr>
              <a:tblGrid>
                <a:gridCol w="1594548"/>
                <a:gridCol w="1580791"/>
                <a:gridCol w="1738870"/>
                <a:gridCol w="1343672"/>
                <a:gridCol w="1343672"/>
              </a:tblGrid>
              <a:tr h="144016">
                <a:tc>
                  <a:txBody>
                    <a:bodyPr/>
                    <a:lstStyle/>
                    <a:p>
                      <a:pPr algn="ctr"/>
                      <a:r>
                        <a:rPr kumimoji="1" lang="en-US" altLang="ja-JP" sz="1400" dirty="0" smtClean="0">
                          <a:latin typeface="Arial" panose="020B0604020202020204" pitchFamily="34" charset="0"/>
                          <a:cs typeface="Arial" panose="020B0604020202020204" pitchFamily="34" charset="0"/>
                        </a:rPr>
                        <a:t>Marketing approval</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latin typeface="Arial" panose="020B0604020202020204" pitchFamily="34" charset="0"/>
                          <a:cs typeface="Arial" panose="020B0604020202020204" pitchFamily="34" charset="0"/>
                        </a:rPr>
                        <a:t>Active</a:t>
                      </a:r>
                      <a:r>
                        <a:rPr kumimoji="1" lang="en-US" altLang="ja-JP" sz="1400" baseline="0" dirty="0" smtClean="0">
                          <a:latin typeface="Arial" panose="020B0604020202020204" pitchFamily="34" charset="0"/>
                          <a:cs typeface="Arial" panose="020B0604020202020204" pitchFamily="34" charset="0"/>
                        </a:rPr>
                        <a:t> ingredient</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latin typeface="Arial" panose="020B0604020202020204" pitchFamily="34" charset="0"/>
                          <a:cs typeface="Arial" panose="020B0604020202020204" pitchFamily="34" charset="0"/>
                        </a:rPr>
                        <a:t>Effect/efficacy</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lang="en-US" altLang="ja-JP" sz="1400" dirty="0" smtClean="0">
                          <a:latin typeface="Arial" panose="020B0604020202020204" pitchFamily="34" charset="0"/>
                          <a:cs typeface="Arial" panose="020B0604020202020204" pitchFamily="34" charset="0"/>
                        </a:rPr>
                        <a:t>Form</a:t>
                      </a:r>
                      <a:endParaRPr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lang="en-US" altLang="ja-JP" sz="1400" dirty="0" smtClean="0">
                          <a:latin typeface="Arial" panose="020B0604020202020204" pitchFamily="34" charset="0"/>
                          <a:cs typeface="Arial" panose="020B0604020202020204" pitchFamily="34" charset="0"/>
                        </a:rPr>
                        <a:t>PTE granted?</a:t>
                      </a:r>
                      <a:endParaRPr lang="ja-JP" altLang="en-US" sz="1400" dirty="0">
                        <a:latin typeface="Arial" panose="020B0604020202020204" pitchFamily="34" charset="0"/>
                        <a:cs typeface="Arial" panose="020B0604020202020204" pitchFamily="34" charset="0"/>
                      </a:endParaRPr>
                    </a:p>
                  </a:txBody>
                  <a:tcPr marL="121920" marR="121920"/>
                </a:tc>
              </a:tr>
              <a:tr h="182488">
                <a:tc>
                  <a:txBody>
                    <a:bodyPr/>
                    <a:lstStyle/>
                    <a:p>
                      <a:pPr algn="ctr"/>
                      <a:r>
                        <a:rPr kumimoji="1" lang="en-US" altLang="ja-JP" sz="1400" b="1" baseline="0" dirty="0" smtClean="0">
                          <a:latin typeface="Arial" panose="020B0604020202020204" pitchFamily="34" charset="0"/>
                          <a:cs typeface="Arial" panose="020B0604020202020204" pitchFamily="34" charset="0"/>
                        </a:rPr>
                        <a:t>1</a:t>
                      </a:r>
                      <a:r>
                        <a:rPr kumimoji="1" lang="en-US" altLang="ja-JP" sz="1400" b="1" baseline="30000" dirty="0" smtClean="0">
                          <a:latin typeface="Arial" panose="020B0604020202020204" pitchFamily="34" charset="0"/>
                          <a:cs typeface="Arial" panose="020B0604020202020204" pitchFamily="34" charset="0"/>
                        </a:rPr>
                        <a:t>st</a:t>
                      </a:r>
                      <a:r>
                        <a:rPr kumimoji="1" lang="en-US" altLang="ja-JP" sz="1400" b="1" baseline="0" dirty="0" smtClean="0">
                          <a:latin typeface="Arial" panose="020B0604020202020204" pitchFamily="34" charset="0"/>
                          <a:cs typeface="Arial" panose="020B0604020202020204" pitchFamily="34" charset="0"/>
                        </a:rPr>
                        <a:t> </a:t>
                      </a:r>
                      <a:r>
                        <a:rPr kumimoji="1" lang="en-US" altLang="ja-JP" sz="1400" b="1" dirty="0" smtClean="0">
                          <a:latin typeface="Arial" panose="020B0604020202020204" pitchFamily="34" charset="0"/>
                          <a:cs typeface="Arial" panose="020B0604020202020204" pitchFamily="34" charset="0"/>
                        </a:rPr>
                        <a:t> </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a1</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smtClean="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1400" b="1" dirty="0" smtClean="0">
                          <a:latin typeface="Arial" panose="020B0604020202020204" pitchFamily="34" charset="0"/>
                          <a:cs typeface="Arial" panose="020B0604020202020204" pitchFamily="34" charset="0"/>
                        </a:rPr>
                        <a:t>Tablet </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ja-JP" altLang="en-US" sz="1400" b="1" dirty="0" smtClean="0">
                          <a:latin typeface="Arial" panose="020B0604020202020204" pitchFamily="34" charset="0"/>
                          <a:cs typeface="Arial" panose="020B0604020202020204" pitchFamily="34" charset="0"/>
                        </a:rPr>
                        <a:t>○</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r>
              <a:tr h="182488">
                <a:tc>
                  <a:txBody>
                    <a:bodyPr/>
                    <a:lstStyle/>
                    <a:p>
                      <a:pPr algn="ctr"/>
                      <a:r>
                        <a:rPr kumimoji="1" lang="en-US" altLang="ja-JP" sz="1400" b="1" dirty="0" smtClean="0">
                          <a:latin typeface="Arial" panose="020B0604020202020204" pitchFamily="34" charset="0"/>
                          <a:cs typeface="Arial" panose="020B0604020202020204" pitchFamily="34" charset="0"/>
                        </a:rPr>
                        <a:t>2</a:t>
                      </a:r>
                      <a:r>
                        <a:rPr kumimoji="1" lang="en-US" altLang="ja-JP" sz="1400" b="1" baseline="30000" dirty="0" smtClean="0">
                          <a:latin typeface="Arial" panose="020B0604020202020204" pitchFamily="34" charset="0"/>
                          <a:cs typeface="Arial" panose="020B0604020202020204" pitchFamily="34" charset="0"/>
                        </a:rPr>
                        <a:t>nd</a:t>
                      </a:r>
                      <a:r>
                        <a:rPr kumimoji="1" lang="en-US" altLang="ja-JP" sz="1400" b="1" baseline="0" dirty="0" smtClean="0">
                          <a:latin typeface="Arial" panose="020B0604020202020204" pitchFamily="34" charset="0"/>
                          <a:cs typeface="Arial" panose="020B0604020202020204" pitchFamily="34" charset="0"/>
                        </a:rPr>
                        <a:t> </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a2</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smtClean="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1400" b="1" dirty="0" smtClean="0">
                          <a:latin typeface="Arial" panose="020B0604020202020204" pitchFamily="34" charset="0"/>
                          <a:cs typeface="Arial" panose="020B0604020202020204" pitchFamily="34" charset="0"/>
                        </a:rPr>
                        <a:t>Tablet </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400" b="1" dirty="0" smtClean="0">
                          <a:latin typeface="Arial" panose="020B0604020202020204" pitchFamily="34" charset="0"/>
                          <a:cs typeface="Arial" panose="020B0604020202020204" pitchFamily="34" charset="0"/>
                        </a:rPr>
                        <a:t>○</a:t>
                      </a:r>
                    </a:p>
                  </a:txBody>
                  <a:tcPr marL="121920" marR="121920">
                    <a:solidFill>
                      <a:schemeClr val="bg1">
                        <a:lumMod val="95000"/>
                      </a:schemeClr>
                    </a:solidFill>
                  </a:tcPr>
                </a:tc>
              </a:tr>
            </a:tbl>
          </a:graphicData>
        </a:graphic>
      </p:graphicFrame>
      <p:sp>
        <p:nvSpPr>
          <p:cNvPr id="12" name="正方形/長方形 2"/>
          <p:cNvSpPr/>
          <p:nvPr/>
        </p:nvSpPr>
        <p:spPr>
          <a:xfrm>
            <a:off x="4086297" y="4985658"/>
            <a:ext cx="3312032" cy="11875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3" name="正方形/長方形 2"/>
          <p:cNvSpPr/>
          <p:nvPr/>
        </p:nvSpPr>
        <p:spPr>
          <a:xfrm>
            <a:off x="3993270" y="2539340"/>
            <a:ext cx="3260572" cy="11538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5" name="テキスト ボックス 66"/>
          <p:cNvSpPr txBox="1"/>
          <p:nvPr/>
        </p:nvSpPr>
        <p:spPr>
          <a:xfrm>
            <a:off x="2458280" y="4625451"/>
            <a:ext cx="4736057" cy="338554"/>
          </a:xfrm>
          <a:prstGeom prst="rect">
            <a:avLst/>
          </a:prstGeom>
          <a:noFill/>
        </p:spPr>
        <p:txBody>
          <a:bodyPr wrap="square" rtlCol="0">
            <a:spAutoFit/>
          </a:bodyPr>
          <a:lstStyle/>
          <a:p>
            <a:pPr>
              <a:buFontTx/>
              <a:buNone/>
            </a:pPr>
            <a:r>
              <a:rPr lang="en-US" altLang="ja-JP" sz="1600" b="1" dirty="0" smtClean="0">
                <a:latin typeface="Arial" panose="020B0604020202020204" pitchFamily="34" charset="0"/>
                <a:cs typeface="Arial" panose="020B0604020202020204" pitchFamily="34" charset="0"/>
              </a:rPr>
              <a:t>[Patented claim 1]  Compound A</a:t>
            </a:r>
            <a:r>
              <a:rPr lang="ja-JP" altLang="en-US" sz="1600" b="1" dirty="0" smtClean="0">
                <a:latin typeface="Arial" panose="020B0604020202020204" pitchFamily="34" charset="0"/>
                <a:cs typeface="Arial" panose="020B0604020202020204" pitchFamily="34" charset="0"/>
              </a:rPr>
              <a:t> </a:t>
            </a:r>
            <a:endParaRPr lang="en-US" altLang="ja-JP" sz="1600" b="1" dirty="0" smtClean="0">
              <a:latin typeface="Arial" panose="020B0604020202020204" pitchFamily="34" charset="0"/>
              <a:cs typeface="Arial" panose="020B0604020202020204" pitchFamily="34" charset="0"/>
            </a:endParaRPr>
          </a:p>
        </p:txBody>
      </p:sp>
      <p:sp>
        <p:nvSpPr>
          <p:cNvPr id="16" name="テキスト ボックス 66"/>
          <p:cNvSpPr txBox="1"/>
          <p:nvPr/>
        </p:nvSpPr>
        <p:spPr>
          <a:xfrm>
            <a:off x="2385047" y="2224655"/>
            <a:ext cx="4736057" cy="338554"/>
          </a:xfrm>
          <a:prstGeom prst="rect">
            <a:avLst/>
          </a:prstGeom>
          <a:noFill/>
        </p:spPr>
        <p:txBody>
          <a:bodyPr wrap="square" rtlCol="0">
            <a:spAutoFit/>
          </a:bodyPr>
          <a:lstStyle/>
          <a:p>
            <a:pPr>
              <a:buFontTx/>
              <a:buNone/>
            </a:pPr>
            <a:r>
              <a:rPr lang="en-US" altLang="ja-JP" sz="1600" b="1" dirty="0" smtClean="0">
                <a:latin typeface="Arial" panose="020B0604020202020204" pitchFamily="34" charset="0"/>
                <a:cs typeface="Arial" panose="020B0604020202020204" pitchFamily="34" charset="0"/>
              </a:rPr>
              <a:t>[Patented claim 1]  Compound A</a:t>
            </a:r>
            <a:r>
              <a:rPr lang="ja-JP" altLang="en-US" sz="1600" b="1" dirty="0" smtClean="0">
                <a:latin typeface="Arial" panose="020B0604020202020204" pitchFamily="34" charset="0"/>
                <a:cs typeface="Arial" panose="020B0604020202020204" pitchFamily="34" charset="0"/>
              </a:rPr>
              <a:t> </a:t>
            </a:r>
            <a:endParaRPr lang="en-US" altLang="ja-JP" sz="1600" b="1" dirty="0" smtClean="0">
              <a:latin typeface="Arial" panose="020B0604020202020204" pitchFamily="34" charset="0"/>
              <a:cs typeface="Arial" panose="020B0604020202020204" pitchFamily="34" charset="0"/>
            </a:endParaRPr>
          </a:p>
        </p:txBody>
      </p:sp>
      <p:sp>
        <p:nvSpPr>
          <p:cNvPr id="18" name="テキスト ボックス 69"/>
          <p:cNvSpPr txBox="1"/>
          <p:nvPr/>
        </p:nvSpPr>
        <p:spPr>
          <a:xfrm>
            <a:off x="2382994" y="4227614"/>
            <a:ext cx="1707519" cy="461665"/>
          </a:xfrm>
          <a:prstGeom prst="rect">
            <a:avLst/>
          </a:prstGeom>
          <a:noFill/>
        </p:spPr>
        <p:txBody>
          <a:bodyPr wrap="none" rtlCol="0">
            <a:spAutoFit/>
          </a:bodyPr>
          <a:lstStyle/>
          <a:p>
            <a:r>
              <a:rPr kumimoji="1" lang="en-US" altLang="ja-JP" sz="2400" b="1" dirty="0" smtClean="0">
                <a:latin typeface="Arial" panose="020B0604020202020204" pitchFamily="34" charset="0"/>
                <a:cs typeface="Arial" panose="020B0604020202020204" pitchFamily="34" charset="0"/>
              </a:rPr>
              <a:t>Example 2</a:t>
            </a:r>
          </a:p>
        </p:txBody>
      </p:sp>
      <p:sp>
        <p:nvSpPr>
          <p:cNvPr id="21" name="正方形/長方形 8"/>
          <p:cNvSpPr/>
          <p:nvPr/>
        </p:nvSpPr>
        <p:spPr>
          <a:xfrm>
            <a:off x="8174042" y="3714006"/>
            <a:ext cx="1868525" cy="369332"/>
          </a:xfrm>
          <a:prstGeom prst="rect">
            <a:avLst/>
          </a:prstGeom>
        </p:spPr>
        <p:txBody>
          <a:bodyPr wrap="none">
            <a:spAutoFit/>
          </a:bodyPr>
          <a:lstStyle/>
          <a:p>
            <a:pPr algn="r"/>
            <a:r>
              <a:rPr lang="en-US" altLang="ja-JP" b="1" dirty="0">
                <a:latin typeface="Arial" panose="020B0604020202020204" pitchFamily="34" charset="0"/>
                <a:cs typeface="Arial" panose="020B0604020202020204" pitchFamily="34" charset="0"/>
              </a:rPr>
              <a:t> </a:t>
            </a:r>
            <a:r>
              <a:rPr lang="en-US" altLang="ja-JP" sz="1200" b="1" dirty="0" smtClean="0">
                <a:latin typeface="Arial" panose="020B0604020202020204" pitchFamily="34" charset="0"/>
                <a:cs typeface="Arial" panose="020B0604020202020204" pitchFamily="34" charset="0"/>
              </a:rPr>
              <a:t>*A includes a1 and a2.</a:t>
            </a:r>
            <a:endParaRPr lang="ja-JP" altLang="en-US" sz="1200" b="1" dirty="0">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553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テキスト ボックス 6"/>
          <p:cNvSpPr txBox="1"/>
          <p:nvPr/>
        </p:nvSpPr>
        <p:spPr>
          <a:xfrm>
            <a:off x="2732382" y="4295438"/>
            <a:ext cx="10273141" cy="338554"/>
          </a:xfrm>
          <a:prstGeom prst="rect">
            <a:avLst/>
          </a:prstGeom>
          <a:noFill/>
        </p:spPr>
        <p:txBody>
          <a:bodyPr wrap="square" rtlCol="0">
            <a:spAutoFit/>
          </a:bodyPr>
          <a:lstStyle/>
          <a:p>
            <a:pPr>
              <a:buFontTx/>
              <a:buNone/>
            </a:pPr>
            <a:r>
              <a:rPr lang="en-US" altLang="ja-JP" sz="1600" b="1" dirty="0" smtClean="0">
                <a:latin typeface="Arial" panose="020B0604020202020204" pitchFamily="34" charset="0"/>
                <a:cs typeface="Arial" panose="020B0604020202020204" pitchFamily="34" charset="0"/>
              </a:rPr>
              <a:t>[</a:t>
            </a:r>
            <a:r>
              <a:rPr lang="en-US" altLang="ja-JP" sz="1600" b="1" dirty="0">
                <a:latin typeface="Arial" panose="020B0604020202020204" pitchFamily="34" charset="0"/>
                <a:cs typeface="Arial" panose="020B0604020202020204" pitchFamily="34" charset="0"/>
              </a:rPr>
              <a:t>P</a:t>
            </a:r>
            <a:r>
              <a:rPr lang="en-US" altLang="ja-JP" sz="1600" b="1" dirty="0" smtClean="0">
                <a:latin typeface="Arial" panose="020B0604020202020204" pitchFamily="34" charset="0"/>
                <a:cs typeface="Arial" panose="020B0604020202020204" pitchFamily="34" charset="0"/>
              </a:rPr>
              <a:t>atented claim 1]  A pain relief agent </a:t>
            </a:r>
            <a:r>
              <a:rPr lang="en-US" altLang="ja-JP" sz="1600" b="1" dirty="0" smtClean="0">
                <a:solidFill>
                  <a:schemeClr val="accent6"/>
                </a:solidFill>
                <a:latin typeface="Arial" panose="020B0604020202020204" pitchFamily="34" charset="0"/>
                <a:cs typeface="Arial" panose="020B0604020202020204" pitchFamily="34" charset="0"/>
              </a:rPr>
              <a:t>injection</a:t>
            </a:r>
            <a:r>
              <a:rPr lang="en-US" altLang="ja-JP" sz="1600" b="1" dirty="0" smtClean="0">
                <a:latin typeface="Arial" panose="020B0604020202020204" pitchFamily="34" charset="0"/>
                <a:cs typeface="Arial" panose="020B0604020202020204" pitchFamily="34" charset="0"/>
              </a:rPr>
              <a:t> comprising compound A</a:t>
            </a:r>
          </a:p>
        </p:txBody>
      </p:sp>
      <p:sp>
        <p:nvSpPr>
          <p:cNvPr id="65" name="テキスト ボックス 64"/>
          <p:cNvSpPr txBox="1"/>
          <p:nvPr/>
        </p:nvSpPr>
        <p:spPr>
          <a:xfrm>
            <a:off x="2724774" y="3880757"/>
            <a:ext cx="4291239" cy="461665"/>
          </a:xfrm>
          <a:prstGeom prst="rect">
            <a:avLst/>
          </a:prstGeom>
          <a:noFill/>
        </p:spPr>
        <p:txBody>
          <a:bodyPr wrap="none" rtlCol="0">
            <a:spAutoFit/>
          </a:bodyPr>
          <a:lstStyle/>
          <a:p>
            <a:r>
              <a:rPr kumimoji="1" lang="en-US" altLang="ja-JP" sz="2400" b="1" dirty="0" smtClean="0">
                <a:latin typeface="Arial" panose="020B0604020202020204" pitchFamily="34" charset="0"/>
                <a:cs typeface="Arial" panose="020B0604020202020204" pitchFamily="34" charset="0"/>
              </a:rPr>
              <a:t>Example 4 (NEW, after 2011)</a:t>
            </a:r>
            <a:endParaRPr kumimoji="1" lang="ja-JP" altLang="en-US" sz="2400" b="1" dirty="0">
              <a:latin typeface="Arial" panose="020B0604020202020204" pitchFamily="34" charset="0"/>
              <a:cs typeface="Arial" panose="020B0604020202020204" pitchFamily="34" charset="0"/>
            </a:endParaRPr>
          </a:p>
        </p:txBody>
      </p:sp>
      <p:sp>
        <p:nvSpPr>
          <p:cNvPr id="10" name="テキスト ボックス 9"/>
          <p:cNvSpPr txBox="1"/>
          <p:nvPr/>
        </p:nvSpPr>
        <p:spPr>
          <a:xfrm>
            <a:off x="2730701" y="5884499"/>
            <a:ext cx="7909590" cy="830997"/>
          </a:xfrm>
          <a:prstGeom prst="rect">
            <a:avLst/>
          </a:prstGeom>
          <a:noFill/>
        </p:spPr>
        <p:txBody>
          <a:bodyPr wrap="square" rtlCol="0">
            <a:spAutoFit/>
          </a:bodyPr>
          <a:lstStyle/>
          <a:p>
            <a:pPr marL="285750" indent="-285750">
              <a:buFont typeface="Arial" pitchFamily="34" charset="0"/>
              <a:buChar char="•"/>
            </a:pPr>
            <a:r>
              <a:rPr lang="en-US" altLang="ja-JP" sz="1600" b="1" dirty="0" smtClean="0">
                <a:latin typeface="Arial" panose="020B0604020202020204" pitchFamily="34" charset="0"/>
                <a:cs typeface="Arial" panose="020B0604020202020204" pitchFamily="34" charset="0"/>
              </a:rPr>
              <a:t>PTE application based on 2</a:t>
            </a:r>
            <a:r>
              <a:rPr lang="en-US" altLang="ja-JP" sz="1600" b="1" baseline="30000" dirty="0" smtClean="0">
                <a:latin typeface="Arial" panose="020B0604020202020204" pitchFamily="34" charset="0"/>
                <a:cs typeface="Arial" panose="020B0604020202020204" pitchFamily="34" charset="0"/>
              </a:rPr>
              <a:t>nd</a:t>
            </a:r>
            <a:r>
              <a:rPr lang="en-US" altLang="ja-JP" sz="1600" b="1" dirty="0" smtClean="0">
                <a:latin typeface="Arial" panose="020B0604020202020204" pitchFamily="34" charset="0"/>
                <a:cs typeface="Arial" panose="020B0604020202020204" pitchFamily="34" charset="0"/>
              </a:rPr>
              <a:t>  Approval is NOT rejected due to 1</a:t>
            </a:r>
            <a:r>
              <a:rPr lang="en-US" altLang="ja-JP" sz="1600" b="1" baseline="30000" dirty="0" smtClean="0">
                <a:latin typeface="Arial" panose="020B0604020202020204" pitchFamily="34" charset="0"/>
                <a:cs typeface="Arial" panose="020B0604020202020204" pitchFamily="34" charset="0"/>
              </a:rPr>
              <a:t>st</a:t>
            </a:r>
            <a:r>
              <a:rPr lang="en-US" altLang="ja-JP" sz="1600" b="1" dirty="0" smtClean="0">
                <a:latin typeface="Arial" panose="020B0604020202020204" pitchFamily="34" charset="0"/>
                <a:cs typeface="Arial" panose="020B0604020202020204" pitchFamily="34" charset="0"/>
              </a:rPr>
              <a:t> Approval, since the product for 1</a:t>
            </a:r>
            <a:r>
              <a:rPr lang="en-US" altLang="ja-JP" sz="1600" b="1" baseline="30000" dirty="0" smtClean="0">
                <a:latin typeface="Arial" panose="020B0604020202020204" pitchFamily="34" charset="0"/>
                <a:cs typeface="Arial" panose="020B0604020202020204" pitchFamily="34" charset="0"/>
              </a:rPr>
              <a:t>st</a:t>
            </a:r>
            <a:r>
              <a:rPr lang="en-US" altLang="ja-JP" sz="1600" b="1" dirty="0" smtClean="0">
                <a:latin typeface="Arial" panose="020B0604020202020204" pitchFamily="34" charset="0"/>
                <a:cs typeface="Arial" panose="020B0604020202020204" pitchFamily="34" charset="0"/>
              </a:rPr>
              <a:t> Approval does not fall within the </a:t>
            </a:r>
            <a:r>
              <a:rPr lang="en-US" altLang="ja-JP" sz="1600" b="1" dirty="0" smtClean="0">
                <a:solidFill>
                  <a:srgbClr val="FF0000"/>
                </a:solidFill>
                <a:latin typeface="Arial" panose="020B0604020202020204" pitchFamily="34" charset="0"/>
                <a:cs typeface="Arial" panose="020B0604020202020204" pitchFamily="34" charset="0"/>
              </a:rPr>
              <a:t>technical scope of the patented invention</a:t>
            </a:r>
            <a:r>
              <a:rPr lang="en-US" altLang="ja-JP" sz="1600" b="1" dirty="0" smtClean="0">
                <a:latin typeface="Arial" panose="020B0604020202020204" pitchFamily="34" charset="0"/>
                <a:cs typeface="Arial" panose="020B0604020202020204" pitchFamily="34" charset="0"/>
              </a:rPr>
              <a:t>.</a:t>
            </a:r>
            <a:endParaRPr kumimoji="1" lang="ja-JP" altLang="en-US" sz="1600" b="1" dirty="0">
              <a:latin typeface="Arial" panose="020B0604020202020204" pitchFamily="34" charset="0"/>
              <a:cs typeface="Arial" panose="020B0604020202020204" pitchFamily="34" charset="0"/>
            </a:endParaRPr>
          </a:p>
        </p:txBody>
      </p:sp>
      <p:sp>
        <p:nvSpPr>
          <p:cNvPr id="24" name="Title 1"/>
          <p:cNvSpPr>
            <a:spLocks noGrp="1"/>
          </p:cNvSpPr>
          <p:nvPr>
            <p:ph type="title"/>
          </p:nvPr>
        </p:nvSpPr>
        <p:spPr>
          <a:xfrm>
            <a:off x="2592925" y="624110"/>
            <a:ext cx="8911687" cy="741552"/>
          </a:xfrm>
        </p:spPr>
        <p:txBody>
          <a:bodyPr>
            <a:normAutofit/>
          </a:bodyPr>
          <a:lstStyle/>
          <a:p>
            <a:r>
              <a:rPr lang="de-DE" altLang="ja-JP" sz="3600" dirty="0" err="1" smtClean="0">
                <a:solidFill>
                  <a:schemeClr val="accent5"/>
                </a:solidFill>
                <a:latin typeface="Arial" panose="020B0604020202020204" pitchFamily="34" charset="0"/>
                <a:cs typeface="Arial" panose="020B0604020202020204" pitchFamily="34" charset="0"/>
              </a:rPr>
              <a:t>Examination</a:t>
            </a:r>
            <a:r>
              <a:rPr lang="de-DE" altLang="ja-JP" sz="3600" dirty="0" smtClean="0">
                <a:solidFill>
                  <a:schemeClr val="accent5"/>
                </a:solidFill>
                <a:latin typeface="Arial" panose="020B0604020202020204" pitchFamily="34" charset="0"/>
                <a:cs typeface="Arial" panose="020B0604020202020204" pitchFamily="34" charset="0"/>
              </a:rPr>
              <a:t> </a:t>
            </a:r>
            <a:r>
              <a:rPr lang="de-DE" altLang="ja-JP" sz="3600" dirty="0" err="1" smtClean="0">
                <a:solidFill>
                  <a:schemeClr val="accent5"/>
                </a:solidFill>
                <a:latin typeface="Arial" panose="020B0604020202020204" pitchFamily="34" charset="0"/>
                <a:cs typeface="Arial" panose="020B0604020202020204" pitchFamily="34" charset="0"/>
              </a:rPr>
              <a:t>for</a:t>
            </a:r>
            <a:r>
              <a:rPr lang="de-DE" altLang="ja-JP" sz="3600" dirty="0" smtClean="0">
                <a:solidFill>
                  <a:schemeClr val="accent5"/>
                </a:solidFill>
                <a:latin typeface="Arial" panose="020B0604020202020204" pitchFamily="34" charset="0"/>
                <a:cs typeface="Arial" panose="020B0604020202020204" pitchFamily="34" charset="0"/>
              </a:rPr>
              <a:t> PTE (</a:t>
            </a:r>
            <a:r>
              <a:rPr lang="de-DE" altLang="ja-JP" sz="3600" dirty="0" err="1" smtClean="0">
                <a:solidFill>
                  <a:schemeClr val="accent5"/>
                </a:solidFill>
                <a:latin typeface="Arial" panose="020B0604020202020204" pitchFamily="34" charset="0"/>
                <a:cs typeface="Arial" panose="020B0604020202020204" pitchFamily="34" charset="0"/>
              </a:rPr>
              <a:t>Cont‘d</a:t>
            </a:r>
            <a:r>
              <a:rPr lang="de-DE" altLang="ja-JP" sz="3600" dirty="0" smtClean="0">
                <a:solidFill>
                  <a:schemeClr val="accent5"/>
                </a:solidFill>
                <a:latin typeface="Arial" panose="020B0604020202020204" pitchFamily="34" charset="0"/>
                <a:cs typeface="Arial" panose="020B0604020202020204" pitchFamily="34" charset="0"/>
              </a:rPr>
              <a:t>)</a:t>
            </a:r>
            <a:endParaRPr kumimoji="1" lang="ja-JP" altLang="en-US" sz="3600" dirty="0">
              <a:solidFill>
                <a:schemeClr val="accent5"/>
              </a:solidFill>
              <a:latin typeface="Arial" panose="020B0604020202020204" pitchFamily="34" charset="0"/>
              <a:cs typeface="Arial" panose="020B0604020202020204" pitchFamily="34" charset="0"/>
            </a:endParaRPr>
          </a:p>
        </p:txBody>
      </p:sp>
      <p:sp>
        <p:nvSpPr>
          <p:cNvPr id="13"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18</a:t>
            </a:fld>
            <a:endParaRPr lang="en-US" altLang="ja-JP">
              <a:latin typeface="Arial" panose="020B0604020202020204" pitchFamily="34" charset="0"/>
              <a:cs typeface="Arial" panose="020B0604020202020204" pitchFamily="34" charset="0"/>
            </a:endParaRPr>
          </a:p>
        </p:txBody>
      </p:sp>
      <p:graphicFrame>
        <p:nvGraphicFramePr>
          <p:cNvPr id="16" name="表 67"/>
          <p:cNvGraphicFramePr>
            <a:graphicFrameLocks noGrp="1"/>
          </p:cNvGraphicFramePr>
          <p:nvPr>
            <p:extLst>
              <p:ext uri="{D42A27DB-BD31-4B8C-83A1-F6EECF244321}">
                <p14:modId xmlns:p14="http://schemas.microsoft.com/office/powerpoint/2010/main" val="2597474173"/>
              </p:ext>
            </p:extLst>
          </p:nvPr>
        </p:nvGraphicFramePr>
        <p:xfrm>
          <a:off x="2708751" y="2281754"/>
          <a:ext cx="7601553" cy="1227405"/>
        </p:xfrm>
        <a:graphic>
          <a:graphicData uri="http://schemas.openxmlformats.org/drawingml/2006/table">
            <a:tbl>
              <a:tblPr firstRow="1" bandRow="1">
                <a:tableStyleId>{5C22544A-7EE6-4342-B048-85BDC9FD1C3A}</a:tableStyleId>
              </a:tblPr>
              <a:tblGrid>
                <a:gridCol w="1594548"/>
                <a:gridCol w="1580791"/>
                <a:gridCol w="1738870"/>
                <a:gridCol w="1343672"/>
                <a:gridCol w="1343672"/>
              </a:tblGrid>
              <a:tr h="144016">
                <a:tc>
                  <a:txBody>
                    <a:bodyPr/>
                    <a:lstStyle/>
                    <a:p>
                      <a:pPr algn="ctr"/>
                      <a:r>
                        <a:rPr kumimoji="1" lang="en-US" altLang="ja-JP" sz="1400" dirty="0" smtClean="0">
                          <a:latin typeface="Arial" panose="020B0604020202020204" pitchFamily="34" charset="0"/>
                          <a:cs typeface="Arial" panose="020B0604020202020204" pitchFamily="34" charset="0"/>
                        </a:rPr>
                        <a:t>Marketing approval</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latin typeface="Arial" panose="020B0604020202020204" pitchFamily="34" charset="0"/>
                          <a:cs typeface="Arial" panose="020B0604020202020204" pitchFamily="34" charset="0"/>
                        </a:rPr>
                        <a:t>Active</a:t>
                      </a:r>
                      <a:r>
                        <a:rPr kumimoji="1" lang="en-US" altLang="ja-JP" sz="1400" baseline="0" dirty="0" smtClean="0">
                          <a:latin typeface="Arial" panose="020B0604020202020204" pitchFamily="34" charset="0"/>
                          <a:cs typeface="Arial" panose="020B0604020202020204" pitchFamily="34" charset="0"/>
                        </a:rPr>
                        <a:t> ingredient</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latin typeface="Arial" panose="020B0604020202020204" pitchFamily="34" charset="0"/>
                          <a:cs typeface="Arial" panose="020B0604020202020204" pitchFamily="34" charset="0"/>
                        </a:rPr>
                        <a:t>Effect/efficacy</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lang="en-US" altLang="ja-JP" sz="1400" dirty="0" smtClean="0">
                          <a:latin typeface="Arial" panose="020B0604020202020204" pitchFamily="34" charset="0"/>
                          <a:cs typeface="Arial" panose="020B0604020202020204" pitchFamily="34" charset="0"/>
                        </a:rPr>
                        <a:t>Form</a:t>
                      </a:r>
                      <a:endParaRPr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lang="en-US" altLang="ja-JP" sz="1400" dirty="0" smtClean="0">
                          <a:latin typeface="Arial" panose="020B0604020202020204" pitchFamily="34" charset="0"/>
                          <a:cs typeface="Arial" panose="020B0604020202020204" pitchFamily="34" charset="0"/>
                        </a:rPr>
                        <a:t>PTE granted?</a:t>
                      </a:r>
                      <a:endParaRPr lang="ja-JP" altLang="en-US" sz="1400" dirty="0">
                        <a:latin typeface="Arial" panose="020B0604020202020204" pitchFamily="34" charset="0"/>
                        <a:cs typeface="Arial" panose="020B0604020202020204" pitchFamily="34" charset="0"/>
                      </a:endParaRPr>
                    </a:p>
                  </a:txBody>
                  <a:tcPr marL="121920" marR="121920"/>
                </a:tc>
              </a:tr>
              <a:tr h="404445">
                <a:tc>
                  <a:txBody>
                    <a:bodyPr/>
                    <a:lstStyle/>
                    <a:p>
                      <a:pPr algn="ctr"/>
                      <a:r>
                        <a:rPr kumimoji="1" lang="en-US" altLang="ja-JP" sz="1400" b="1" baseline="0" dirty="0" smtClean="0">
                          <a:latin typeface="Arial" panose="020B0604020202020204" pitchFamily="34" charset="0"/>
                          <a:cs typeface="Arial" panose="020B0604020202020204" pitchFamily="34" charset="0"/>
                        </a:rPr>
                        <a:t>1</a:t>
                      </a:r>
                      <a:r>
                        <a:rPr kumimoji="1" lang="en-US" altLang="ja-JP" sz="1400" b="1" baseline="30000" dirty="0" smtClean="0">
                          <a:latin typeface="Arial" panose="020B0604020202020204" pitchFamily="34" charset="0"/>
                          <a:cs typeface="Arial" panose="020B0604020202020204" pitchFamily="34" charset="0"/>
                        </a:rPr>
                        <a:t>st</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a1</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smtClean="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Tablet</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r>
              <a:tr h="182488">
                <a:tc>
                  <a:txBody>
                    <a:bodyPr/>
                    <a:lstStyle/>
                    <a:p>
                      <a:pPr algn="ctr"/>
                      <a:r>
                        <a:rPr kumimoji="1" lang="en-US" altLang="ja-JP" sz="1400" b="1" baseline="0" dirty="0" smtClean="0">
                          <a:latin typeface="Arial" panose="020B0604020202020204" pitchFamily="34" charset="0"/>
                          <a:cs typeface="Arial" panose="020B0604020202020204" pitchFamily="34" charset="0"/>
                        </a:rPr>
                        <a:t>2</a:t>
                      </a:r>
                      <a:r>
                        <a:rPr kumimoji="1" lang="en-US" altLang="ja-JP" sz="1400" b="1" baseline="30000" dirty="0" smtClean="0">
                          <a:latin typeface="Arial" panose="020B0604020202020204" pitchFamily="34" charset="0"/>
                          <a:cs typeface="Arial" panose="020B0604020202020204" pitchFamily="34" charset="0"/>
                        </a:rPr>
                        <a:t>nd</a:t>
                      </a:r>
                      <a:r>
                        <a:rPr kumimoji="1" lang="en-US" altLang="ja-JP" sz="1400" b="1" baseline="0" dirty="0" smtClean="0">
                          <a:latin typeface="Arial" panose="020B0604020202020204" pitchFamily="34" charset="0"/>
                          <a:cs typeface="Arial" panose="020B0604020202020204" pitchFamily="34" charset="0"/>
                        </a:rPr>
                        <a:t> </a:t>
                      </a:r>
                      <a:r>
                        <a:rPr kumimoji="1" lang="en-US" altLang="ja-JP" sz="1400" b="1" dirty="0" smtClean="0">
                          <a:latin typeface="Arial" panose="020B0604020202020204" pitchFamily="34" charset="0"/>
                          <a:cs typeface="Arial" panose="020B0604020202020204" pitchFamily="34" charset="0"/>
                        </a:rPr>
                        <a:t>  </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a1</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smtClean="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Injection</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r>
            </a:tbl>
          </a:graphicData>
        </a:graphic>
      </p:graphicFrame>
      <p:sp>
        <p:nvSpPr>
          <p:cNvPr id="17" name="テキスト ボックス 66"/>
          <p:cNvSpPr txBox="1"/>
          <p:nvPr/>
        </p:nvSpPr>
        <p:spPr>
          <a:xfrm>
            <a:off x="2711608" y="1951523"/>
            <a:ext cx="6966782" cy="584775"/>
          </a:xfrm>
          <a:prstGeom prst="rect">
            <a:avLst/>
          </a:prstGeom>
          <a:noFill/>
        </p:spPr>
        <p:txBody>
          <a:bodyPr wrap="square" rtlCol="0">
            <a:spAutoFit/>
          </a:bodyPr>
          <a:lstStyle/>
          <a:p>
            <a:pPr>
              <a:buFontTx/>
              <a:buNone/>
            </a:pPr>
            <a:r>
              <a:rPr lang="en-US" altLang="ja-JP" sz="1600" b="1" dirty="0" smtClean="0">
                <a:latin typeface="Arial" panose="020B0604020202020204" pitchFamily="34" charset="0"/>
                <a:cs typeface="Arial" panose="020B0604020202020204" pitchFamily="34" charset="0"/>
              </a:rPr>
              <a:t>[Patented claim 1]  A </a:t>
            </a:r>
            <a:r>
              <a:rPr lang="en-US" altLang="ja-JP" sz="1600" b="1" dirty="0">
                <a:latin typeface="Arial" panose="020B0604020202020204" pitchFamily="34" charset="0"/>
                <a:cs typeface="Arial" panose="020B0604020202020204" pitchFamily="34" charset="0"/>
              </a:rPr>
              <a:t>pain </a:t>
            </a:r>
            <a:r>
              <a:rPr lang="en-US" altLang="ja-JP" sz="1600" b="1" dirty="0" smtClean="0">
                <a:latin typeface="Arial" panose="020B0604020202020204" pitchFamily="34" charset="0"/>
                <a:cs typeface="Arial" panose="020B0604020202020204" pitchFamily="34" charset="0"/>
              </a:rPr>
              <a:t>relief agent </a:t>
            </a:r>
            <a:r>
              <a:rPr lang="en-US" altLang="ja-JP" sz="1600" b="1" dirty="0">
                <a:solidFill>
                  <a:schemeClr val="accent6"/>
                </a:solidFill>
                <a:latin typeface="Arial" panose="020B0604020202020204" pitchFamily="34" charset="0"/>
                <a:cs typeface="Arial" panose="020B0604020202020204" pitchFamily="34" charset="0"/>
              </a:rPr>
              <a:t>injection</a:t>
            </a:r>
            <a:r>
              <a:rPr lang="en-US" altLang="ja-JP" sz="1600" b="1" dirty="0">
                <a:latin typeface="Arial" panose="020B0604020202020204" pitchFamily="34" charset="0"/>
                <a:cs typeface="Arial" panose="020B0604020202020204" pitchFamily="34" charset="0"/>
              </a:rPr>
              <a:t> comprising compound A</a:t>
            </a:r>
            <a:r>
              <a:rPr lang="ja-JP" altLang="en-US" sz="1600" b="1" dirty="0" smtClean="0">
                <a:latin typeface="Arial" panose="020B0604020202020204" pitchFamily="34" charset="0"/>
                <a:cs typeface="Arial" panose="020B0604020202020204" pitchFamily="34" charset="0"/>
              </a:rPr>
              <a:t> </a:t>
            </a:r>
            <a:endParaRPr lang="en-US" altLang="ja-JP" sz="1600" b="1" dirty="0" smtClean="0">
              <a:latin typeface="Arial" panose="020B0604020202020204" pitchFamily="34" charset="0"/>
              <a:cs typeface="Arial" panose="020B0604020202020204" pitchFamily="34" charset="0"/>
            </a:endParaRPr>
          </a:p>
        </p:txBody>
      </p:sp>
      <p:sp>
        <p:nvSpPr>
          <p:cNvPr id="18" name="テキスト ボックス 69"/>
          <p:cNvSpPr txBox="1"/>
          <p:nvPr/>
        </p:nvSpPr>
        <p:spPr>
          <a:xfrm>
            <a:off x="2719449" y="1541811"/>
            <a:ext cx="3727944" cy="461665"/>
          </a:xfrm>
          <a:prstGeom prst="rect">
            <a:avLst/>
          </a:prstGeom>
          <a:noFill/>
        </p:spPr>
        <p:txBody>
          <a:bodyPr wrap="none" rtlCol="0">
            <a:spAutoFit/>
          </a:bodyPr>
          <a:lstStyle/>
          <a:p>
            <a:r>
              <a:rPr kumimoji="1" lang="en-US" altLang="ja-JP" sz="2400" b="1" dirty="0" smtClean="0">
                <a:latin typeface="Arial" panose="020B0604020202020204" pitchFamily="34" charset="0"/>
                <a:cs typeface="Arial" panose="020B0604020202020204" pitchFamily="34" charset="0"/>
              </a:rPr>
              <a:t>Example 3</a:t>
            </a:r>
            <a:r>
              <a:rPr kumimoji="1" lang="ja-JP" altLang="en-US" sz="2400" b="1" dirty="0">
                <a:latin typeface="Arial" panose="020B0604020202020204" pitchFamily="34" charset="0"/>
                <a:cs typeface="Arial" panose="020B0604020202020204" pitchFamily="34" charset="0"/>
              </a:rPr>
              <a:t> </a:t>
            </a:r>
            <a:r>
              <a:rPr kumimoji="1" lang="en-US" altLang="ja-JP" sz="2400" b="1" dirty="0" smtClean="0">
                <a:latin typeface="Arial" panose="020B0604020202020204" pitchFamily="34" charset="0"/>
                <a:cs typeface="Arial" panose="020B0604020202020204" pitchFamily="34" charset="0"/>
              </a:rPr>
              <a:t>(Before 2011)</a:t>
            </a:r>
          </a:p>
        </p:txBody>
      </p:sp>
      <p:sp>
        <p:nvSpPr>
          <p:cNvPr id="19" name="正方形/長方形 2"/>
          <p:cNvSpPr/>
          <p:nvPr/>
        </p:nvSpPr>
        <p:spPr>
          <a:xfrm>
            <a:off x="4315874" y="2315688"/>
            <a:ext cx="3312032" cy="12290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aphicFrame>
        <p:nvGraphicFramePr>
          <p:cNvPr id="21" name="表 67"/>
          <p:cNvGraphicFramePr>
            <a:graphicFrameLocks noGrp="1"/>
          </p:cNvGraphicFramePr>
          <p:nvPr>
            <p:extLst>
              <p:ext uri="{D42A27DB-BD31-4B8C-83A1-F6EECF244321}">
                <p14:modId xmlns:p14="http://schemas.microsoft.com/office/powerpoint/2010/main" val="1546788322"/>
              </p:ext>
            </p:extLst>
          </p:nvPr>
        </p:nvGraphicFramePr>
        <p:xfrm>
          <a:off x="2766148" y="4642964"/>
          <a:ext cx="7601553" cy="1227405"/>
        </p:xfrm>
        <a:graphic>
          <a:graphicData uri="http://schemas.openxmlformats.org/drawingml/2006/table">
            <a:tbl>
              <a:tblPr firstRow="1" bandRow="1">
                <a:tableStyleId>{5C22544A-7EE6-4342-B048-85BDC9FD1C3A}</a:tableStyleId>
              </a:tblPr>
              <a:tblGrid>
                <a:gridCol w="1594548"/>
                <a:gridCol w="1580791"/>
                <a:gridCol w="1738870"/>
                <a:gridCol w="1343672"/>
                <a:gridCol w="1343672"/>
              </a:tblGrid>
              <a:tr h="144016">
                <a:tc>
                  <a:txBody>
                    <a:bodyPr/>
                    <a:lstStyle/>
                    <a:p>
                      <a:pPr algn="ctr"/>
                      <a:r>
                        <a:rPr kumimoji="1" lang="en-US" altLang="ja-JP" sz="1400" dirty="0" smtClean="0">
                          <a:latin typeface="Arial" panose="020B0604020202020204" pitchFamily="34" charset="0"/>
                          <a:cs typeface="Arial" panose="020B0604020202020204" pitchFamily="34" charset="0"/>
                        </a:rPr>
                        <a:t>Marketing approval</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latin typeface="Arial" panose="020B0604020202020204" pitchFamily="34" charset="0"/>
                          <a:cs typeface="Arial" panose="020B0604020202020204" pitchFamily="34" charset="0"/>
                        </a:rPr>
                        <a:t>Active</a:t>
                      </a:r>
                      <a:r>
                        <a:rPr kumimoji="1" lang="en-US" altLang="ja-JP" sz="1400" baseline="0" dirty="0" smtClean="0">
                          <a:latin typeface="Arial" panose="020B0604020202020204" pitchFamily="34" charset="0"/>
                          <a:cs typeface="Arial" panose="020B0604020202020204" pitchFamily="34" charset="0"/>
                        </a:rPr>
                        <a:t> ingredient</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dirty="0" smtClean="0">
                          <a:latin typeface="Arial" panose="020B0604020202020204" pitchFamily="34" charset="0"/>
                          <a:cs typeface="Arial" panose="020B0604020202020204" pitchFamily="34" charset="0"/>
                        </a:rPr>
                        <a:t>Effect/efficacy</a:t>
                      </a:r>
                      <a:endParaRPr kumimoji="1"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lang="en-US" altLang="ja-JP" sz="1400" dirty="0" smtClean="0">
                          <a:latin typeface="Arial" panose="020B0604020202020204" pitchFamily="34" charset="0"/>
                          <a:cs typeface="Arial" panose="020B0604020202020204" pitchFamily="34" charset="0"/>
                        </a:rPr>
                        <a:t>Form</a:t>
                      </a:r>
                      <a:endParaRPr lang="ja-JP" altLang="en-US" sz="1400" dirty="0">
                        <a:latin typeface="Arial" panose="020B0604020202020204" pitchFamily="34" charset="0"/>
                        <a:cs typeface="Arial" panose="020B0604020202020204" pitchFamily="34" charset="0"/>
                      </a:endParaRPr>
                    </a:p>
                  </a:txBody>
                  <a:tcPr marL="121920" marR="121920"/>
                </a:tc>
                <a:tc>
                  <a:txBody>
                    <a:bodyPr/>
                    <a:lstStyle/>
                    <a:p>
                      <a:pPr algn="ctr"/>
                      <a:r>
                        <a:rPr lang="en-US" altLang="ja-JP" sz="1400" dirty="0" smtClean="0">
                          <a:latin typeface="Arial" panose="020B0604020202020204" pitchFamily="34" charset="0"/>
                          <a:cs typeface="Arial" panose="020B0604020202020204" pitchFamily="34" charset="0"/>
                        </a:rPr>
                        <a:t>PTE granted?</a:t>
                      </a:r>
                      <a:endParaRPr lang="ja-JP" altLang="en-US" sz="1400" dirty="0">
                        <a:latin typeface="Arial" panose="020B0604020202020204" pitchFamily="34" charset="0"/>
                        <a:cs typeface="Arial" panose="020B0604020202020204" pitchFamily="34" charset="0"/>
                      </a:endParaRPr>
                    </a:p>
                  </a:txBody>
                  <a:tcPr marL="121920" marR="121920"/>
                </a:tc>
              </a:tr>
              <a:tr h="404445">
                <a:tc>
                  <a:txBody>
                    <a:bodyPr/>
                    <a:lstStyle/>
                    <a:p>
                      <a:pPr algn="ctr"/>
                      <a:r>
                        <a:rPr kumimoji="1" lang="en-US" altLang="ja-JP" sz="1400" b="1" baseline="0" dirty="0" smtClean="0">
                          <a:latin typeface="Arial" panose="020B0604020202020204" pitchFamily="34" charset="0"/>
                          <a:cs typeface="Arial" panose="020B0604020202020204" pitchFamily="34" charset="0"/>
                        </a:rPr>
                        <a:t>1</a:t>
                      </a:r>
                      <a:r>
                        <a:rPr kumimoji="1" lang="en-US" altLang="ja-JP" sz="1400" b="1" baseline="30000" dirty="0" smtClean="0">
                          <a:latin typeface="Arial" panose="020B0604020202020204" pitchFamily="34" charset="0"/>
                          <a:cs typeface="Arial" panose="020B0604020202020204" pitchFamily="34" charset="0"/>
                        </a:rPr>
                        <a:t>st</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a1</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smtClean="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Tablet</a:t>
                      </a:r>
                      <a:endParaRPr lang="ja-JP" altLang="en-US" sz="1400" b="1" dirty="0">
                        <a:latin typeface="Arial" panose="020B0604020202020204" pitchFamily="34" charset="0"/>
                        <a:cs typeface="Arial" panose="020B0604020202020204" pitchFamily="34" charset="0"/>
                      </a:endParaRPr>
                    </a:p>
                  </a:txBody>
                  <a:tcPr marL="121920" marR="121920">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1400" b="1" dirty="0" smtClean="0">
                          <a:latin typeface="Arial" panose="020B0604020202020204" pitchFamily="34" charset="0"/>
                          <a:cs typeface="Arial" panose="020B0604020202020204" pitchFamily="34" charset="0"/>
                        </a:rPr>
                        <a:t>×</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r>
              <a:tr h="182488">
                <a:tc>
                  <a:txBody>
                    <a:bodyPr/>
                    <a:lstStyle/>
                    <a:p>
                      <a:pPr algn="ctr"/>
                      <a:r>
                        <a:rPr kumimoji="1" lang="en-US" altLang="ja-JP" sz="1400" b="1" baseline="0" dirty="0" smtClean="0">
                          <a:latin typeface="Arial" panose="020B0604020202020204" pitchFamily="34" charset="0"/>
                          <a:cs typeface="Arial" panose="020B0604020202020204" pitchFamily="34" charset="0"/>
                        </a:rPr>
                        <a:t>2</a:t>
                      </a:r>
                      <a:r>
                        <a:rPr kumimoji="1" lang="en-US" altLang="ja-JP" sz="1400" b="1" baseline="30000" dirty="0" smtClean="0">
                          <a:latin typeface="Arial" panose="020B0604020202020204" pitchFamily="34" charset="0"/>
                          <a:cs typeface="Arial" panose="020B0604020202020204" pitchFamily="34" charset="0"/>
                        </a:rPr>
                        <a:t>nd</a:t>
                      </a:r>
                      <a:r>
                        <a:rPr kumimoji="1" lang="en-US" altLang="ja-JP" sz="1400" b="1" baseline="0" dirty="0" smtClean="0">
                          <a:latin typeface="Arial" panose="020B0604020202020204" pitchFamily="34" charset="0"/>
                          <a:cs typeface="Arial" panose="020B0604020202020204" pitchFamily="34" charset="0"/>
                        </a:rPr>
                        <a:t> </a:t>
                      </a:r>
                      <a:r>
                        <a:rPr kumimoji="1" lang="en-US" altLang="ja-JP" sz="1400" b="1" dirty="0" smtClean="0">
                          <a:latin typeface="Arial" panose="020B0604020202020204" pitchFamily="34" charset="0"/>
                          <a:cs typeface="Arial" panose="020B0604020202020204" pitchFamily="34" charset="0"/>
                        </a:rPr>
                        <a:t>  </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a1</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smtClean="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Injection</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400" b="1" dirty="0" smtClean="0">
                          <a:latin typeface="Arial" panose="020B0604020202020204" pitchFamily="34" charset="0"/>
                          <a:cs typeface="Arial" panose="020B0604020202020204" pitchFamily="34" charset="0"/>
                        </a:rPr>
                        <a:t>○</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r>
            </a:tbl>
          </a:graphicData>
        </a:graphic>
      </p:graphicFrame>
      <p:sp>
        <p:nvSpPr>
          <p:cNvPr id="22" name="正方形/長方形 11"/>
          <p:cNvSpPr/>
          <p:nvPr/>
        </p:nvSpPr>
        <p:spPr>
          <a:xfrm>
            <a:off x="7705108" y="4678878"/>
            <a:ext cx="1272638" cy="1185553"/>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3" name="正方形/長方形 2"/>
          <p:cNvSpPr/>
          <p:nvPr/>
        </p:nvSpPr>
        <p:spPr>
          <a:xfrm>
            <a:off x="4408906" y="4674919"/>
            <a:ext cx="3262553" cy="11914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264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テキスト ボックス 6"/>
          <p:cNvSpPr txBox="1"/>
          <p:nvPr/>
        </p:nvSpPr>
        <p:spPr>
          <a:xfrm>
            <a:off x="2282127" y="2353137"/>
            <a:ext cx="9022027" cy="584775"/>
          </a:xfrm>
          <a:prstGeom prst="rect">
            <a:avLst/>
          </a:prstGeom>
          <a:noFill/>
        </p:spPr>
        <p:txBody>
          <a:bodyPr wrap="square" rtlCol="0">
            <a:spAutoFit/>
          </a:bodyPr>
          <a:lstStyle/>
          <a:p>
            <a:r>
              <a:rPr lang="en-US" altLang="ja-JP" sz="1600" b="1" dirty="0" smtClean="0">
                <a:latin typeface="Arial" panose="020B0604020202020204" pitchFamily="34" charset="0"/>
                <a:cs typeface="Arial" panose="020B0604020202020204" pitchFamily="34" charset="0"/>
              </a:rPr>
              <a:t>[</a:t>
            </a:r>
            <a:r>
              <a:rPr lang="en-US" altLang="ja-JP" sz="1600" b="1" dirty="0">
                <a:latin typeface="Arial" panose="020B0604020202020204" pitchFamily="34" charset="0"/>
                <a:cs typeface="Arial" panose="020B0604020202020204" pitchFamily="34" charset="0"/>
              </a:rPr>
              <a:t>P</a:t>
            </a:r>
            <a:r>
              <a:rPr lang="en-US" altLang="ja-JP" sz="1600" b="1" dirty="0" smtClean="0">
                <a:latin typeface="Arial" panose="020B0604020202020204" pitchFamily="34" charset="0"/>
                <a:cs typeface="Arial" panose="020B0604020202020204" pitchFamily="34" charset="0"/>
              </a:rPr>
              <a:t>atented claim </a:t>
            </a:r>
            <a:r>
              <a:rPr lang="en-US" altLang="ja-JP" sz="1600" b="1" dirty="0">
                <a:latin typeface="Arial" panose="020B0604020202020204" pitchFamily="34" charset="0"/>
                <a:cs typeface="Arial" panose="020B0604020202020204" pitchFamily="34" charset="0"/>
              </a:rPr>
              <a:t>1] Pain relief agent comprising </a:t>
            </a:r>
            <a:r>
              <a:rPr lang="en-US" altLang="ja-JP" sz="1600" b="1" dirty="0" smtClean="0">
                <a:latin typeface="Arial" panose="020B0604020202020204" pitchFamily="34" charset="0"/>
                <a:cs typeface="Arial" panose="020B0604020202020204" pitchFamily="34" charset="0"/>
              </a:rPr>
              <a:t>compound A and polymer B as a stabilizer</a:t>
            </a:r>
            <a:endParaRPr lang="en-US" altLang="ja-JP" sz="1600" b="1" dirty="0">
              <a:latin typeface="Arial" panose="020B0604020202020204" pitchFamily="34" charset="0"/>
              <a:cs typeface="Arial" panose="020B0604020202020204" pitchFamily="34" charset="0"/>
            </a:endParaRPr>
          </a:p>
          <a:p>
            <a:r>
              <a:rPr lang="en-US" altLang="ja-JP" sz="1600" b="1" dirty="0" smtClean="0">
                <a:latin typeface="Arial" panose="020B0604020202020204" pitchFamily="34" charset="0"/>
                <a:cs typeface="Arial" panose="020B0604020202020204" pitchFamily="34" charset="0"/>
              </a:rPr>
              <a:t>[</a:t>
            </a:r>
            <a:r>
              <a:rPr lang="en-US" altLang="ja-JP" sz="1600" b="1" dirty="0">
                <a:latin typeface="Arial" panose="020B0604020202020204" pitchFamily="34" charset="0"/>
                <a:cs typeface="Arial" panose="020B0604020202020204" pitchFamily="34" charset="0"/>
              </a:rPr>
              <a:t>P</a:t>
            </a:r>
            <a:r>
              <a:rPr lang="en-US" altLang="ja-JP" sz="1600" b="1" dirty="0" smtClean="0">
                <a:latin typeface="Arial" panose="020B0604020202020204" pitchFamily="34" charset="0"/>
                <a:cs typeface="Arial" panose="020B0604020202020204" pitchFamily="34" charset="0"/>
              </a:rPr>
              <a:t>atented claim </a:t>
            </a:r>
            <a:r>
              <a:rPr lang="en-US" altLang="ja-JP" sz="1600" b="1" dirty="0">
                <a:latin typeface="Arial" panose="020B0604020202020204" pitchFamily="34" charset="0"/>
                <a:cs typeface="Arial" panose="020B0604020202020204" pitchFamily="34" charset="0"/>
              </a:rPr>
              <a:t>2] Pain relief agent comprising compound A</a:t>
            </a:r>
            <a:r>
              <a:rPr lang="en-US" altLang="ja-JP" sz="1600" b="1" dirty="0" smtClean="0">
                <a:latin typeface="Arial" panose="020B0604020202020204" pitchFamily="34" charset="0"/>
                <a:cs typeface="Arial" panose="020B0604020202020204" pitchFamily="34" charset="0"/>
              </a:rPr>
              <a:t> and </a:t>
            </a:r>
            <a:r>
              <a:rPr lang="en-US" altLang="ja-JP" sz="1600" b="1" dirty="0" smtClean="0">
                <a:solidFill>
                  <a:srgbClr val="FF0000"/>
                </a:solidFill>
                <a:latin typeface="Arial" panose="020B0604020202020204" pitchFamily="34" charset="0"/>
                <a:cs typeface="Arial" panose="020B0604020202020204" pitchFamily="34" charset="0"/>
              </a:rPr>
              <a:t>polymer C </a:t>
            </a:r>
            <a:r>
              <a:rPr lang="en-US" altLang="ja-JP" sz="1600" b="1" dirty="0" smtClean="0">
                <a:latin typeface="Arial" panose="020B0604020202020204" pitchFamily="34" charset="0"/>
                <a:cs typeface="Arial" panose="020B0604020202020204" pitchFamily="34" charset="0"/>
              </a:rPr>
              <a:t>as a stabilizer</a:t>
            </a:r>
            <a:endParaRPr lang="en-US" altLang="ja-JP" sz="1600" b="1" dirty="0">
              <a:latin typeface="Arial" panose="020B0604020202020204" pitchFamily="34" charset="0"/>
              <a:cs typeface="Arial" panose="020B0604020202020204" pitchFamily="34" charset="0"/>
            </a:endParaRPr>
          </a:p>
        </p:txBody>
      </p:sp>
      <p:sp>
        <p:nvSpPr>
          <p:cNvPr id="65" name="テキスト ボックス 64"/>
          <p:cNvSpPr txBox="1"/>
          <p:nvPr/>
        </p:nvSpPr>
        <p:spPr>
          <a:xfrm>
            <a:off x="2327563" y="1855846"/>
            <a:ext cx="4291239" cy="461665"/>
          </a:xfrm>
          <a:prstGeom prst="rect">
            <a:avLst/>
          </a:prstGeom>
          <a:noFill/>
        </p:spPr>
        <p:txBody>
          <a:bodyPr wrap="none" rtlCol="0">
            <a:spAutoFit/>
          </a:bodyPr>
          <a:lstStyle/>
          <a:p>
            <a:r>
              <a:rPr kumimoji="1" lang="en-US" altLang="ja-JP" sz="2400" b="1" dirty="0" smtClean="0">
                <a:latin typeface="Arial" panose="020B0604020202020204" pitchFamily="34" charset="0"/>
                <a:cs typeface="Arial" panose="020B0604020202020204" pitchFamily="34" charset="0"/>
              </a:rPr>
              <a:t>Example 5 (NEW, after 2011)</a:t>
            </a:r>
            <a:endParaRPr lang="ja-JP" altLang="en-US" sz="2400" b="1" dirty="0">
              <a:latin typeface="Arial" panose="020B0604020202020204" pitchFamily="34" charset="0"/>
              <a:cs typeface="Arial" panose="020B0604020202020204" pitchFamily="34" charset="0"/>
            </a:endParaRPr>
          </a:p>
        </p:txBody>
      </p:sp>
      <p:sp>
        <p:nvSpPr>
          <p:cNvPr id="10" name="テキスト ボックス 9"/>
          <p:cNvSpPr txBox="1"/>
          <p:nvPr/>
        </p:nvSpPr>
        <p:spPr>
          <a:xfrm>
            <a:off x="2244438" y="4896507"/>
            <a:ext cx="8478982" cy="830997"/>
          </a:xfrm>
          <a:prstGeom prst="rect">
            <a:avLst/>
          </a:prstGeom>
          <a:noFill/>
        </p:spPr>
        <p:txBody>
          <a:bodyPr wrap="square" rtlCol="0">
            <a:spAutoFit/>
          </a:bodyPr>
          <a:lstStyle/>
          <a:p>
            <a:pPr marL="285750" indent="-285750">
              <a:buFont typeface="Arial" pitchFamily="34" charset="0"/>
              <a:buChar char="•"/>
            </a:pPr>
            <a:r>
              <a:rPr lang="en-US" altLang="ja-JP" sz="1600" b="1" dirty="0" smtClean="0">
                <a:latin typeface="Arial" panose="020B0604020202020204" pitchFamily="34" charset="0"/>
                <a:cs typeface="Arial" panose="020B0604020202020204" pitchFamily="34" charset="0"/>
              </a:rPr>
              <a:t>PTE application based on 3</a:t>
            </a:r>
            <a:r>
              <a:rPr lang="en-US" altLang="ja-JP" sz="1600" b="1" baseline="30000" dirty="0" smtClean="0">
                <a:latin typeface="Arial" panose="020B0604020202020204" pitchFamily="34" charset="0"/>
                <a:cs typeface="Arial" panose="020B0604020202020204" pitchFamily="34" charset="0"/>
              </a:rPr>
              <a:t>rd</a:t>
            </a:r>
            <a:r>
              <a:rPr lang="en-US" altLang="ja-JP" sz="1600" b="1" dirty="0" smtClean="0">
                <a:latin typeface="Arial" panose="020B0604020202020204" pitchFamily="34" charset="0"/>
                <a:cs typeface="Arial" panose="020B0604020202020204" pitchFamily="34" charset="0"/>
              </a:rPr>
              <a:t> Approval is within the scope of Claim 2.</a:t>
            </a:r>
          </a:p>
          <a:p>
            <a:pPr marL="285750" indent="-285750">
              <a:buFont typeface="Arial" pitchFamily="34" charset="0"/>
              <a:buChar char="•"/>
            </a:pPr>
            <a:r>
              <a:rPr kumimoji="1" lang="en-US" altLang="ja-JP" sz="1600" b="1" dirty="0" smtClean="0">
                <a:latin typeface="Arial" panose="020B0604020202020204" pitchFamily="34" charset="0"/>
                <a:cs typeface="Arial" panose="020B0604020202020204" pitchFamily="34" charset="0"/>
              </a:rPr>
              <a:t>The technical scope of the product for 1</a:t>
            </a:r>
            <a:r>
              <a:rPr kumimoji="1" lang="en-US" altLang="ja-JP" sz="1600" b="1" baseline="30000" dirty="0" smtClean="0">
                <a:latin typeface="Arial" panose="020B0604020202020204" pitchFamily="34" charset="0"/>
                <a:cs typeface="Arial" panose="020B0604020202020204" pitchFamily="34" charset="0"/>
              </a:rPr>
              <a:t>st</a:t>
            </a:r>
            <a:r>
              <a:rPr kumimoji="1" lang="en-US" altLang="ja-JP" sz="1600" b="1" dirty="0" smtClean="0">
                <a:latin typeface="Arial" panose="020B0604020202020204" pitchFamily="34" charset="0"/>
                <a:cs typeface="Arial" panose="020B0604020202020204" pitchFamily="34" charset="0"/>
              </a:rPr>
              <a:t> Approval is within the scope of Claim 2 of the patent, and thus, the PTE application based on </a:t>
            </a:r>
            <a:r>
              <a:rPr lang="en-US" altLang="ja-JP" sz="1600" b="1" dirty="0" smtClean="0">
                <a:latin typeface="Arial" panose="020B0604020202020204" pitchFamily="34" charset="0"/>
                <a:cs typeface="Arial" panose="020B0604020202020204" pitchFamily="34" charset="0"/>
              </a:rPr>
              <a:t>3</a:t>
            </a:r>
            <a:r>
              <a:rPr lang="en-US" altLang="ja-JP" sz="1600" b="1" baseline="30000" dirty="0" smtClean="0">
                <a:latin typeface="Arial" panose="020B0604020202020204" pitchFamily="34" charset="0"/>
                <a:cs typeface="Arial" panose="020B0604020202020204" pitchFamily="34" charset="0"/>
              </a:rPr>
              <a:t>rd</a:t>
            </a:r>
            <a:r>
              <a:rPr lang="en-US" altLang="ja-JP" sz="1600" b="1" dirty="0" smtClean="0">
                <a:latin typeface="Arial" panose="020B0604020202020204" pitchFamily="34" charset="0"/>
                <a:cs typeface="Arial" panose="020B0604020202020204" pitchFamily="34" charset="0"/>
              </a:rPr>
              <a:t> </a:t>
            </a:r>
            <a:r>
              <a:rPr lang="en-US" altLang="ja-JP" sz="1600" b="1" dirty="0">
                <a:latin typeface="Arial" panose="020B0604020202020204" pitchFamily="34" charset="0"/>
                <a:cs typeface="Arial" panose="020B0604020202020204" pitchFamily="34" charset="0"/>
              </a:rPr>
              <a:t>Approval </a:t>
            </a:r>
            <a:r>
              <a:rPr kumimoji="1" lang="en-US" altLang="ja-JP" sz="1600" b="1" dirty="0" smtClean="0">
                <a:latin typeface="Arial" panose="020B0604020202020204" pitchFamily="34" charset="0"/>
                <a:cs typeface="Arial" panose="020B0604020202020204" pitchFamily="34" charset="0"/>
              </a:rPr>
              <a:t>is rejected.</a:t>
            </a:r>
            <a:endParaRPr kumimoji="1" lang="ja-JP" altLang="en-US" sz="1600" b="1" dirty="0">
              <a:latin typeface="Arial" panose="020B0604020202020204" pitchFamily="34" charset="0"/>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392031783"/>
              </p:ext>
            </p:extLst>
          </p:nvPr>
        </p:nvGraphicFramePr>
        <p:xfrm>
          <a:off x="2297938" y="3128336"/>
          <a:ext cx="8671754" cy="1432560"/>
        </p:xfrm>
        <a:graphic>
          <a:graphicData uri="http://schemas.openxmlformats.org/drawingml/2006/table">
            <a:tbl>
              <a:tblPr firstRow="1" bandRow="1">
                <a:tableStyleId>{5C22544A-7EE6-4342-B048-85BDC9FD1C3A}</a:tableStyleId>
              </a:tblPr>
              <a:tblGrid>
                <a:gridCol w="1537792"/>
                <a:gridCol w="1258053"/>
                <a:gridCol w="1478130"/>
                <a:gridCol w="1107511"/>
                <a:gridCol w="1645134"/>
                <a:gridCol w="1645134"/>
              </a:tblGrid>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Marketing approval</a:t>
                      </a:r>
                      <a:endParaRPr kumimoji="1" lang="ja-JP" altLang="en-US" sz="1400" b="1" dirty="0" smtClean="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b="1" dirty="0" smtClean="0">
                          <a:latin typeface="Arial" panose="020B0604020202020204" pitchFamily="34" charset="0"/>
                          <a:cs typeface="Arial" panose="020B0604020202020204" pitchFamily="34" charset="0"/>
                        </a:rPr>
                        <a:t>Active</a:t>
                      </a:r>
                      <a:r>
                        <a:rPr kumimoji="1" lang="en-US" altLang="ja-JP" sz="1400" b="1" baseline="0" dirty="0" smtClean="0">
                          <a:latin typeface="Arial" panose="020B0604020202020204" pitchFamily="34" charset="0"/>
                          <a:cs typeface="Arial" panose="020B0604020202020204" pitchFamily="34" charset="0"/>
                        </a:rPr>
                        <a:t> ingredient</a:t>
                      </a:r>
                      <a:endParaRPr kumimoji="1" lang="ja-JP" altLang="en-US" sz="1400" b="1" dirty="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400" b="1" dirty="0" smtClean="0">
                          <a:latin typeface="Arial" panose="020B0604020202020204" pitchFamily="34" charset="0"/>
                          <a:cs typeface="Arial" panose="020B0604020202020204" pitchFamily="34" charset="0"/>
                        </a:rPr>
                        <a:t>Effect/efficacy</a:t>
                      </a:r>
                      <a:endParaRPr kumimoji="1" lang="ja-JP" altLang="en-US" sz="1400" b="1" dirty="0">
                        <a:latin typeface="Arial" panose="020B0604020202020204" pitchFamily="34" charset="0"/>
                        <a:cs typeface="Arial" panose="020B0604020202020204" pitchFamily="34" charset="0"/>
                      </a:endParaRPr>
                    </a:p>
                  </a:txBody>
                  <a:tcPr marL="121920" marR="121920"/>
                </a:tc>
                <a:tc>
                  <a:txBody>
                    <a:bodyPr/>
                    <a:lstStyle/>
                    <a:p>
                      <a:pPr algn="ctr"/>
                      <a:r>
                        <a:rPr lang="en-US" altLang="ja-JP" sz="1400" b="1" dirty="0" smtClean="0">
                          <a:latin typeface="Arial" panose="020B0604020202020204" pitchFamily="34" charset="0"/>
                          <a:cs typeface="Arial" panose="020B0604020202020204" pitchFamily="34" charset="0"/>
                        </a:rPr>
                        <a:t>Form</a:t>
                      </a:r>
                      <a:endParaRPr lang="ja-JP" altLang="en-US" sz="1400" b="1" dirty="0">
                        <a:latin typeface="Arial" panose="020B0604020202020204" pitchFamily="34" charset="0"/>
                        <a:cs typeface="Arial" panose="020B0604020202020204" pitchFamily="34" charset="0"/>
                      </a:endParaRPr>
                    </a:p>
                  </a:txBody>
                  <a:tcPr marL="121920" marR="121920"/>
                </a:tc>
                <a:tc>
                  <a:txBody>
                    <a:bodyPr/>
                    <a:lstStyle/>
                    <a:p>
                      <a:pPr algn="ctr"/>
                      <a:r>
                        <a:rPr lang="en-US" altLang="ja-JP" sz="1400" b="1" dirty="0" smtClean="0">
                          <a:latin typeface="Arial" panose="020B0604020202020204" pitchFamily="34" charset="0"/>
                          <a:cs typeface="Arial" panose="020B0604020202020204" pitchFamily="34" charset="0"/>
                        </a:rPr>
                        <a:t>Stabilizer</a:t>
                      </a:r>
                      <a:endParaRPr lang="ja-JP" altLang="en-US" sz="1400" b="1" dirty="0">
                        <a:latin typeface="Arial" panose="020B0604020202020204" pitchFamily="34" charset="0"/>
                        <a:cs typeface="Arial" panose="020B0604020202020204" pitchFamily="34" charset="0"/>
                      </a:endParaRP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1400" b="1" dirty="0" smtClean="0">
                          <a:latin typeface="Arial" panose="020B0604020202020204" pitchFamily="34" charset="0"/>
                          <a:cs typeface="Arial" panose="020B0604020202020204" pitchFamily="34" charset="0"/>
                        </a:rPr>
                        <a:t>PTE</a:t>
                      </a:r>
                      <a:r>
                        <a:rPr lang="en-US" altLang="ja-JP" sz="1400" b="1" baseline="0" dirty="0" smtClean="0">
                          <a:latin typeface="Arial" panose="020B0604020202020204" pitchFamily="34" charset="0"/>
                          <a:cs typeface="Arial" panose="020B0604020202020204" pitchFamily="34" charset="0"/>
                        </a:rPr>
                        <a:t> g</a:t>
                      </a:r>
                      <a:r>
                        <a:rPr lang="en-US" altLang="ja-JP" sz="1400" b="1" dirty="0" smtClean="0">
                          <a:latin typeface="Arial" panose="020B0604020202020204" pitchFamily="34" charset="0"/>
                          <a:cs typeface="Arial" panose="020B0604020202020204" pitchFamily="34" charset="0"/>
                        </a:rPr>
                        <a:t>ranted?</a:t>
                      </a:r>
                      <a:endParaRPr lang="ja-JP" altLang="en-US" sz="1400" b="1" dirty="0" smtClean="0">
                        <a:latin typeface="Arial" panose="020B0604020202020204" pitchFamily="34" charset="0"/>
                        <a:cs typeface="Arial" panose="020B0604020202020204" pitchFamily="34" charset="0"/>
                      </a:endParaRPr>
                    </a:p>
                    <a:p>
                      <a:pPr algn="ctr"/>
                      <a:endParaRPr lang="ja-JP" altLang="en-US" sz="1400" b="1" dirty="0">
                        <a:latin typeface="Arial" panose="020B0604020202020204" pitchFamily="34" charset="0"/>
                        <a:cs typeface="Arial" panose="020B0604020202020204" pitchFamily="34" charset="0"/>
                      </a:endParaRPr>
                    </a:p>
                  </a:txBody>
                  <a:tcPr marL="121920" marR="121920"/>
                </a:tc>
              </a:tr>
              <a:tr h="199256">
                <a:tc>
                  <a:txBody>
                    <a:bodyPr/>
                    <a:lstStyle/>
                    <a:p>
                      <a:pPr algn="ctr"/>
                      <a:r>
                        <a:rPr kumimoji="1" lang="en-US" altLang="ja-JP" sz="1400" b="1" dirty="0" smtClean="0">
                          <a:latin typeface="Arial" panose="020B0604020202020204" pitchFamily="34" charset="0"/>
                          <a:cs typeface="Arial" panose="020B0604020202020204" pitchFamily="34" charset="0"/>
                        </a:rPr>
                        <a:t>1</a:t>
                      </a:r>
                      <a:r>
                        <a:rPr kumimoji="1" lang="en-US" altLang="ja-JP" sz="1400" b="1" baseline="30000" dirty="0" smtClean="0">
                          <a:latin typeface="Arial" panose="020B0604020202020204" pitchFamily="34" charset="0"/>
                          <a:cs typeface="Arial" panose="020B0604020202020204" pitchFamily="34" charset="0"/>
                        </a:rPr>
                        <a:t>st</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a1</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Patch</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Polymer c1</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ja-JP" altLang="en-US" sz="1400" b="1" dirty="0" smtClean="0">
                          <a:latin typeface="Arial" panose="020B0604020202020204" pitchFamily="34" charset="0"/>
                          <a:cs typeface="Arial" panose="020B0604020202020204" pitchFamily="34" charset="0"/>
                        </a:rPr>
                        <a:t>○</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r>
              <a:tr h="182488">
                <a:tc>
                  <a:txBody>
                    <a:bodyPr/>
                    <a:lstStyle/>
                    <a:p>
                      <a:pPr algn="ctr"/>
                      <a:r>
                        <a:rPr kumimoji="1" lang="en-US" altLang="ja-JP" sz="1400" b="1" dirty="0" smtClean="0">
                          <a:latin typeface="Arial" panose="020B0604020202020204" pitchFamily="34" charset="0"/>
                          <a:cs typeface="Arial" panose="020B0604020202020204" pitchFamily="34" charset="0"/>
                        </a:rPr>
                        <a:t>2</a:t>
                      </a:r>
                      <a:r>
                        <a:rPr kumimoji="1" lang="en-US" altLang="ja-JP" sz="1400" b="1" baseline="30000" dirty="0" smtClean="0">
                          <a:latin typeface="Arial" panose="020B0604020202020204" pitchFamily="34" charset="0"/>
                          <a:cs typeface="Arial" panose="020B0604020202020204" pitchFamily="34" charset="0"/>
                        </a:rPr>
                        <a:t>nd</a:t>
                      </a:r>
                      <a:r>
                        <a:rPr kumimoji="1" lang="en-US" altLang="ja-JP" sz="1400" b="1" dirty="0" smtClean="0">
                          <a:latin typeface="Arial" panose="020B0604020202020204" pitchFamily="34" charset="0"/>
                          <a:cs typeface="Arial" panose="020B0604020202020204" pitchFamily="34" charset="0"/>
                        </a:rPr>
                        <a:t> </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a1</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smtClean="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Patch</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 Polymer</a:t>
                      </a:r>
                      <a:r>
                        <a:rPr lang="en-US" altLang="ja-JP" sz="1400" b="1" baseline="0" dirty="0" smtClean="0">
                          <a:latin typeface="Arial" panose="020B0604020202020204" pitchFamily="34" charset="0"/>
                          <a:cs typeface="Arial" panose="020B0604020202020204" pitchFamily="34" charset="0"/>
                        </a:rPr>
                        <a:t> </a:t>
                      </a:r>
                      <a:r>
                        <a:rPr lang="en-US" altLang="ja-JP" sz="1400" b="1" dirty="0" smtClean="0">
                          <a:latin typeface="Arial" panose="020B0604020202020204" pitchFamily="34" charset="0"/>
                          <a:cs typeface="Arial" panose="020B0604020202020204" pitchFamily="34" charset="0"/>
                        </a:rPr>
                        <a:t>b1</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ja-JP" altLang="en-US" sz="1400" b="1" dirty="0" smtClean="0">
                          <a:latin typeface="Arial" panose="020B0604020202020204" pitchFamily="34" charset="0"/>
                          <a:cs typeface="Arial" panose="020B0604020202020204" pitchFamily="34" charset="0"/>
                        </a:rPr>
                        <a:t>○</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r>
              <a:tr h="182488">
                <a:tc>
                  <a:txBody>
                    <a:bodyPr/>
                    <a:lstStyle/>
                    <a:p>
                      <a:pPr algn="ctr"/>
                      <a:r>
                        <a:rPr kumimoji="1" lang="en-US" altLang="ja-JP" sz="1400" b="1" dirty="0" smtClean="0">
                          <a:latin typeface="Arial" panose="020B0604020202020204" pitchFamily="34" charset="0"/>
                          <a:cs typeface="Arial" panose="020B0604020202020204" pitchFamily="34" charset="0"/>
                        </a:rPr>
                        <a:t>3</a:t>
                      </a:r>
                      <a:r>
                        <a:rPr kumimoji="1" lang="en-US" altLang="ja-JP" sz="1400" b="1" baseline="30000" dirty="0" smtClean="0">
                          <a:latin typeface="Arial" panose="020B0604020202020204" pitchFamily="34" charset="0"/>
                          <a:cs typeface="Arial" panose="020B0604020202020204" pitchFamily="34" charset="0"/>
                        </a:rPr>
                        <a:t>rd</a:t>
                      </a:r>
                      <a:r>
                        <a:rPr kumimoji="1" lang="en-US" altLang="ja-JP" sz="1400" b="1" dirty="0" smtClean="0">
                          <a:latin typeface="Arial" panose="020B0604020202020204" pitchFamily="34" charset="0"/>
                          <a:cs typeface="Arial" panose="020B0604020202020204" pitchFamily="34" charset="0"/>
                        </a:rPr>
                        <a:t> </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a1</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Pain relief</a:t>
                      </a:r>
                      <a:endParaRPr kumimoji="1" lang="ja-JP" altLang="en-US" sz="1400" b="1" dirty="0" smtClean="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400" b="1" dirty="0" smtClean="0">
                          <a:latin typeface="Arial" panose="020B0604020202020204" pitchFamily="34" charset="0"/>
                          <a:cs typeface="Arial" panose="020B0604020202020204" pitchFamily="34" charset="0"/>
                        </a:rPr>
                        <a:t>Tablet</a:t>
                      </a:r>
                      <a:endParaRPr kumimoji="1"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baseline="0" dirty="0" smtClean="0">
                          <a:latin typeface="Arial" panose="020B0604020202020204" pitchFamily="34" charset="0"/>
                          <a:cs typeface="Arial" panose="020B0604020202020204" pitchFamily="34" charset="0"/>
                        </a:rPr>
                        <a:t>Polymer c1</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400" b="1" dirty="0" smtClean="0">
                          <a:latin typeface="Arial" panose="020B0604020202020204" pitchFamily="34" charset="0"/>
                          <a:cs typeface="Arial" panose="020B0604020202020204" pitchFamily="34" charset="0"/>
                        </a:rPr>
                        <a:t>×</a:t>
                      </a:r>
                      <a:endParaRPr lang="ja-JP" altLang="en-US" sz="14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r>
            </a:tbl>
          </a:graphicData>
        </a:graphic>
      </p:graphicFrame>
      <p:sp>
        <p:nvSpPr>
          <p:cNvPr id="12" name="正方形/長方形 11"/>
          <p:cNvSpPr/>
          <p:nvPr/>
        </p:nvSpPr>
        <p:spPr>
          <a:xfrm>
            <a:off x="3854570" y="3119171"/>
            <a:ext cx="2676859" cy="14647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7" name="Title 1"/>
          <p:cNvSpPr>
            <a:spLocks noGrp="1"/>
          </p:cNvSpPr>
          <p:nvPr>
            <p:ph type="title"/>
          </p:nvPr>
        </p:nvSpPr>
        <p:spPr>
          <a:xfrm>
            <a:off x="2592925" y="624110"/>
            <a:ext cx="8911687" cy="741552"/>
          </a:xfrm>
        </p:spPr>
        <p:txBody>
          <a:bodyPr>
            <a:normAutofit/>
          </a:bodyPr>
          <a:lstStyle/>
          <a:p>
            <a:r>
              <a:rPr lang="de-DE" altLang="ja-JP" sz="3600" dirty="0" smtClean="0">
                <a:solidFill>
                  <a:schemeClr val="accent5"/>
                </a:solidFill>
                <a:latin typeface="Arial" panose="020B0604020202020204" pitchFamily="34" charset="0"/>
                <a:cs typeface="Arial" panose="020B0604020202020204" pitchFamily="34" charset="0"/>
              </a:rPr>
              <a:t>Examination </a:t>
            </a:r>
            <a:r>
              <a:rPr lang="de-DE" altLang="ja-JP" sz="3600" dirty="0" err="1" smtClean="0">
                <a:solidFill>
                  <a:schemeClr val="accent5"/>
                </a:solidFill>
                <a:latin typeface="Arial" panose="020B0604020202020204" pitchFamily="34" charset="0"/>
                <a:cs typeface="Arial" panose="020B0604020202020204" pitchFamily="34" charset="0"/>
              </a:rPr>
              <a:t>for</a:t>
            </a:r>
            <a:r>
              <a:rPr lang="de-DE" altLang="ja-JP" sz="3600" dirty="0" smtClean="0">
                <a:solidFill>
                  <a:schemeClr val="accent5"/>
                </a:solidFill>
                <a:latin typeface="Arial" panose="020B0604020202020204" pitchFamily="34" charset="0"/>
                <a:cs typeface="Arial" panose="020B0604020202020204" pitchFamily="34" charset="0"/>
              </a:rPr>
              <a:t> PTE (</a:t>
            </a:r>
            <a:r>
              <a:rPr lang="de-DE" altLang="ja-JP" sz="3600" dirty="0" err="1" smtClean="0">
                <a:solidFill>
                  <a:schemeClr val="accent5"/>
                </a:solidFill>
                <a:latin typeface="Arial" panose="020B0604020202020204" pitchFamily="34" charset="0"/>
                <a:cs typeface="Arial" panose="020B0604020202020204" pitchFamily="34" charset="0"/>
              </a:rPr>
              <a:t>Cont‘d</a:t>
            </a:r>
            <a:r>
              <a:rPr lang="de-DE" altLang="ja-JP" sz="3600" dirty="0" smtClean="0">
                <a:solidFill>
                  <a:schemeClr val="accent5"/>
                </a:solidFill>
                <a:latin typeface="Arial" panose="020B0604020202020204" pitchFamily="34" charset="0"/>
                <a:cs typeface="Arial" panose="020B0604020202020204" pitchFamily="34" charset="0"/>
              </a:rPr>
              <a:t>)</a:t>
            </a:r>
            <a:endParaRPr kumimoji="1" lang="ja-JP" altLang="en-US" sz="3600" dirty="0">
              <a:solidFill>
                <a:schemeClr val="accent5"/>
              </a:solidFill>
              <a:latin typeface="Arial" panose="020B0604020202020204" pitchFamily="34" charset="0"/>
              <a:cs typeface="Arial" panose="020B0604020202020204" pitchFamily="34" charset="0"/>
            </a:endParaRPr>
          </a:p>
        </p:txBody>
      </p:sp>
      <p:sp>
        <p:nvSpPr>
          <p:cNvPr id="14"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19</a:t>
            </a:fld>
            <a:endParaRPr lang="en-US" altLang="ja-JP">
              <a:latin typeface="Arial" panose="020B0604020202020204" pitchFamily="34" charset="0"/>
              <a:cs typeface="Arial" panose="020B0604020202020204" pitchFamily="34" charset="0"/>
            </a:endParaRPr>
          </a:p>
        </p:txBody>
      </p:sp>
      <p:sp>
        <p:nvSpPr>
          <p:cNvPr id="16" name="正方形/長方形 11"/>
          <p:cNvSpPr/>
          <p:nvPr/>
        </p:nvSpPr>
        <p:spPr>
          <a:xfrm>
            <a:off x="7716982" y="3158836"/>
            <a:ext cx="1605147" cy="1389413"/>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82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621957" y="793621"/>
            <a:ext cx="10972800" cy="1143000"/>
          </a:xfrm>
        </p:spPr>
        <p:txBody>
          <a:bodyPr>
            <a:normAutofit/>
          </a:bodyPr>
          <a:lstStyle/>
          <a:p>
            <a:r>
              <a:rPr lang="en-US" altLang="ja-JP" sz="3600" dirty="0" smtClean="0">
                <a:solidFill>
                  <a:schemeClr val="accent5"/>
                </a:solidFill>
                <a:latin typeface="Arial" panose="020B0604020202020204" pitchFamily="34" charset="0"/>
                <a:cs typeface="Arial" panose="020B0604020202020204" pitchFamily="34" charset="0"/>
              </a:rPr>
              <a:t>Table of contents</a:t>
            </a:r>
            <a:endParaRPr lang="ja-JP" altLang="en-US" sz="3600" dirty="0" smtClean="0">
              <a:solidFill>
                <a:schemeClr val="accent5"/>
              </a:solidFill>
              <a:latin typeface="Arial" panose="020B0604020202020204" pitchFamily="34" charset="0"/>
              <a:cs typeface="Arial" panose="020B0604020202020204" pitchFamily="34" charset="0"/>
            </a:endParaRPr>
          </a:p>
        </p:txBody>
      </p:sp>
      <p:sp>
        <p:nvSpPr>
          <p:cNvPr id="19459" name="コンテンツ プレースホルダー 2"/>
          <p:cNvSpPr>
            <a:spLocks noGrp="1"/>
          </p:cNvSpPr>
          <p:nvPr>
            <p:ph idx="1"/>
          </p:nvPr>
        </p:nvSpPr>
        <p:spPr>
          <a:xfrm>
            <a:off x="2549729" y="2123362"/>
            <a:ext cx="8915400" cy="4302826"/>
          </a:xfrm>
        </p:spPr>
        <p:txBody>
          <a:bodyPr/>
          <a:lstStyle/>
          <a:p>
            <a:r>
              <a:rPr lang="en-US" altLang="ja-JP" sz="2800" b="1" dirty="0" smtClean="0">
                <a:solidFill>
                  <a:schemeClr val="tx1"/>
                </a:solidFill>
                <a:latin typeface="Arial" panose="020B0604020202020204" pitchFamily="34" charset="0"/>
                <a:cs typeface="Arial" panose="020B0604020202020204" pitchFamily="34" charset="0"/>
              </a:rPr>
              <a:t>Patent Term Extension </a:t>
            </a:r>
            <a:r>
              <a:rPr lang="en-US" altLang="ja-JP" sz="2800" dirty="0" smtClean="0">
                <a:solidFill>
                  <a:schemeClr val="tx1"/>
                </a:solidFill>
                <a:latin typeface="Arial" panose="020B0604020202020204" pitchFamily="34" charset="0"/>
                <a:cs typeface="Arial" panose="020B0604020202020204" pitchFamily="34" charset="0"/>
              </a:rPr>
              <a:t>(max. 5 yrs.) for pharmaceutical/agrochemical products</a:t>
            </a:r>
          </a:p>
          <a:p>
            <a:r>
              <a:rPr lang="en-US" altLang="ja-JP" sz="2800" b="1" dirty="0" smtClean="0">
                <a:solidFill>
                  <a:schemeClr val="tx1"/>
                </a:solidFill>
                <a:latin typeface="Arial" panose="020B0604020202020204" pitchFamily="34" charset="0"/>
                <a:cs typeface="Arial" panose="020B0604020202020204" pitchFamily="34" charset="0"/>
              </a:rPr>
              <a:t>Reexamination period </a:t>
            </a:r>
            <a:r>
              <a:rPr lang="en-US" altLang="ja-JP" sz="2800" dirty="0" smtClean="0">
                <a:solidFill>
                  <a:schemeClr val="tx1"/>
                </a:solidFill>
                <a:latin typeface="Arial" panose="020B0604020202020204" pitchFamily="34" charset="0"/>
                <a:cs typeface="Arial" panose="020B0604020202020204" pitchFamily="34" charset="0"/>
              </a:rPr>
              <a:t>(4-10 yrs.) for pharmaceutical products			</a:t>
            </a:r>
            <a:endParaRPr lang="en-US" altLang="ja-JP" sz="2000" dirty="0" smtClean="0">
              <a:solidFill>
                <a:schemeClr val="tx1"/>
              </a:solidFill>
              <a:latin typeface="Arial" panose="020B0604020202020204" pitchFamily="34" charset="0"/>
              <a:cs typeface="Arial" panose="020B0604020202020204" pitchFamily="34" charset="0"/>
            </a:endParaRPr>
          </a:p>
          <a:p>
            <a:r>
              <a:rPr lang="en-US" altLang="ja-JP" sz="2800" dirty="0" smtClean="0">
                <a:solidFill>
                  <a:schemeClr val="tx1"/>
                </a:solidFill>
                <a:latin typeface="Arial" panose="020B0604020202020204" pitchFamily="34" charset="0"/>
                <a:cs typeface="Arial" panose="020B0604020202020204" pitchFamily="34" charset="0"/>
              </a:rPr>
              <a:t>Law Revisions for </a:t>
            </a:r>
            <a:r>
              <a:rPr lang="en-US" altLang="ja-JP" sz="2800" b="1" dirty="0" smtClean="0">
                <a:solidFill>
                  <a:schemeClr val="tx1"/>
                </a:solidFill>
                <a:latin typeface="Arial" panose="020B0604020202020204" pitchFamily="34" charset="0"/>
                <a:cs typeface="Arial" panose="020B0604020202020204" pitchFamily="34" charset="0"/>
              </a:rPr>
              <a:t>Regenerative Medical Products</a:t>
            </a:r>
          </a:p>
          <a:p>
            <a:pPr marL="0" indent="0">
              <a:buNone/>
            </a:pPr>
            <a:endParaRPr lang="en-US" altLang="ja-JP" sz="2800" dirty="0" smtClean="0">
              <a:solidFill>
                <a:schemeClr val="tx1"/>
              </a:solidFill>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2</a:t>
            </a:fld>
            <a:endParaRPr lang="en-US" altLang="ja-JP">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正方形/長方形 28"/>
          <p:cNvSpPr/>
          <p:nvPr/>
        </p:nvSpPr>
        <p:spPr>
          <a:xfrm>
            <a:off x="3386362" y="4308772"/>
            <a:ext cx="5585577" cy="112756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Arial" panose="020B0604020202020204" pitchFamily="34" charset="0"/>
              <a:cs typeface="Arial" panose="020B0604020202020204" pitchFamily="34" charset="0"/>
            </a:endParaRPr>
          </a:p>
        </p:txBody>
      </p:sp>
      <p:sp>
        <p:nvSpPr>
          <p:cNvPr id="4" name="正方形/長方形 3"/>
          <p:cNvSpPr/>
          <p:nvPr/>
        </p:nvSpPr>
        <p:spPr>
          <a:xfrm>
            <a:off x="3386362" y="2787595"/>
            <a:ext cx="5585577" cy="112756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Arial" panose="020B0604020202020204" pitchFamily="34" charset="0"/>
              <a:cs typeface="Arial" panose="020B0604020202020204" pitchFamily="34" charset="0"/>
            </a:endParaRPr>
          </a:p>
        </p:txBody>
      </p:sp>
      <p:sp>
        <p:nvSpPr>
          <p:cNvPr id="5" name="Rectangle 1040"/>
          <p:cNvSpPr>
            <a:spLocks noChangeArrowheads="1"/>
          </p:cNvSpPr>
          <p:nvPr/>
        </p:nvSpPr>
        <p:spPr bwMode="auto">
          <a:xfrm>
            <a:off x="8986757" y="3101892"/>
            <a:ext cx="857745" cy="404759"/>
          </a:xfrm>
          <a:prstGeom prst="rect">
            <a:avLst/>
          </a:prstGeom>
          <a:solidFill>
            <a:srgbClr val="00B0F0"/>
          </a:solidFill>
          <a:ln w="9525">
            <a:solidFill>
              <a:schemeClr val="tx1"/>
            </a:solidFill>
            <a:miter lim="800000"/>
            <a:headEnd/>
            <a:tailEnd/>
          </a:ln>
          <a:effectLst/>
        </p:spPr>
        <p:txBody>
          <a:bodyPr wrap="none" anchor="ctr"/>
          <a:lstStyle/>
          <a:p>
            <a:pPr algn="ctr"/>
            <a:endParaRPr lang="ja-JP" altLang="en-US" b="1" dirty="0">
              <a:solidFill>
                <a:schemeClr val="bg1"/>
              </a:solidFill>
              <a:latin typeface="Arial" panose="020B0604020202020204" pitchFamily="34" charset="0"/>
              <a:cs typeface="Arial" panose="020B0604020202020204" pitchFamily="34" charset="0"/>
            </a:endParaRPr>
          </a:p>
        </p:txBody>
      </p:sp>
      <p:cxnSp>
        <p:nvCxnSpPr>
          <p:cNvPr id="6" name="直線矢印コネクタ 5"/>
          <p:cNvCxnSpPr/>
          <p:nvPr/>
        </p:nvCxnSpPr>
        <p:spPr>
          <a:xfrm>
            <a:off x="2640940" y="2757984"/>
            <a:ext cx="0" cy="118647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AutoShape 1035"/>
          <p:cNvCxnSpPr>
            <a:cxnSpLocks noChangeShapeType="1"/>
          </p:cNvCxnSpPr>
          <p:nvPr/>
        </p:nvCxnSpPr>
        <p:spPr bwMode="auto">
          <a:xfrm>
            <a:off x="1032628" y="2531222"/>
            <a:ext cx="7924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1038"/>
          <p:cNvSpPr>
            <a:spLocks noChangeArrowheads="1"/>
          </p:cNvSpPr>
          <p:nvPr/>
        </p:nvSpPr>
        <p:spPr bwMode="auto">
          <a:xfrm>
            <a:off x="3371851" y="2448672"/>
            <a:ext cx="5600088" cy="82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10" name="AutoShape 1068"/>
          <p:cNvCxnSpPr>
            <a:cxnSpLocks noChangeShapeType="1"/>
          </p:cNvCxnSpPr>
          <p:nvPr/>
        </p:nvCxnSpPr>
        <p:spPr bwMode="auto">
          <a:xfrm>
            <a:off x="8974361" y="2220072"/>
            <a:ext cx="3928" cy="5760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40"/>
          <p:cNvSpPr>
            <a:spLocks noChangeArrowheads="1"/>
          </p:cNvSpPr>
          <p:nvPr/>
        </p:nvSpPr>
        <p:spPr bwMode="auto">
          <a:xfrm>
            <a:off x="3591183" y="2524966"/>
            <a:ext cx="1320800" cy="8255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12" name="Rectangle 1040"/>
          <p:cNvSpPr>
            <a:spLocks noChangeArrowheads="1"/>
          </p:cNvSpPr>
          <p:nvPr/>
        </p:nvSpPr>
        <p:spPr bwMode="auto">
          <a:xfrm>
            <a:off x="4559829" y="3283406"/>
            <a:ext cx="864096" cy="67816"/>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13" name="Rectangle 1040"/>
          <p:cNvSpPr>
            <a:spLocks noChangeArrowheads="1"/>
          </p:cNvSpPr>
          <p:nvPr/>
        </p:nvSpPr>
        <p:spPr bwMode="auto">
          <a:xfrm>
            <a:off x="3601083" y="4793287"/>
            <a:ext cx="1320800" cy="8255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14" name="直線矢印コネクタ 13"/>
          <p:cNvCxnSpPr/>
          <p:nvPr/>
        </p:nvCxnSpPr>
        <p:spPr>
          <a:xfrm>
            <a:off x="5001990" y="3090336"/>
            <a:ext cx="1357" cy="193071"/>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4999113" y="3351376"/>
            <a:ext cx="0" cy="180674"/>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380661" y="3518949"/>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385838" y="3102833"/>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887755" y="3546291"/>
            <a:ext cx="5280587" cy="338554"/>
          </a:xfrm>
          <a:prstGeom prst="rect">
            <a:avLst/>
          </a:prstGeom>
          <a:noFill/>
        </p:spPr>
        <p:txBody>
          <a:bodyPr wrap="square" rtlCol="0">
            <a:spAutoFit/>
          </a:bodyPr>
          <a:lstStyle/>
          <a:p>
            <a:r>
              <a:rPr lang="en-US" altLang="ja-JP" sz="1600" b="1" dirty="0" smtClean="0">
                <a:latin typeface="Arial" panose="020B0604020202020204" pitchFamily="34" charset="0"/>
                <a:cs typeface="Arial" panose="020B0604020202020204" pitchFamily="34" charset="0"/>
              </a:rPr>
              <a:t>2</a:t>
            </a:r>
            <a:r>
              <a:rPr lang="en-US" altLang="ja-JP" sz="1600" b="1" baseline="30000" dirty="0" smtClean="0">
                <a:latin typeface="Arial" panose="020B0604020202020204" pitchFamily="34" charset="0"/>
                <a:cs typeface="Arial" panose="020B0604020202020204" pitchFamily="34" charset="0"/>
              </a:rPr>
              <a:t>nd</a:t>
            </a:r>
            <a:r>
              <a:rPr lang="en-US" altLang="ja-JP" sz="1600" b="1" dirty="0" smtClean="0">
                <a:latin typeface="Arial" panose="020B0604020202020204" pitchFamily="34" charset="0"/>
                <a:cs typeface="Arial" panose="020B0604020202020204" pitchFamily="34" charset="0"/>
              </a:rPr>
              <a:t> Approval </a:t>
            </a:r>
            <a:r>
              <a:rPr kumimoji="1" lang="en-US" altLang="ja-JP" sz="1600" b="1" dirty="0" smtClean="0">
                <a:latin typeface="Arial" panose="020B0604020202020204" pitchFamily="34" charset="0"/>
                <a:cs typeface="Arial" panose="020B0604020202020204" pitchFamily="34" charset="0"/>
              </a:rPr>
              <a:t>(polymer b1, tablet)</a:t>
            </a:r>
            <a:endParaRPr kumimoji="1" lang="ja-JP" altLang="en-US" sz="1600" b="1" dirty="0">
              <a:latin typeface="Arial" panose="020B0604020202020204" pitchFamily="34" charset="0"/>
              <a:cs typeface="Arial" panose="020B0604020202020204" pitchFamily="34" charset="0"/>
            </a:endParaRPr>
          </a:p>
        </p:txBody>
      </p:sp>
      <p:cxnSp>
        <p:nvCxnSpPr>
          <p:cNvPr id="20" name="直線矢印コネクタ 19"/>
          <p:cNvCxnSpPr/>
          <p:nvPr/>
        </p:nvCxnSpPr>
        <p:spPr>
          <a:xfrm>
            <a:off x="10608501" y="3090336"/>
            <a:ext cx="0" cy="44171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1040"/>
          <p:cNvSpPr>
            <a:spLocks noChangeArrowheads="1"/>
          </p:cNvSpPr>
          <p:nvPr/>
        </p:nvSpPr>
        <p:spPr bwMode="auto">
          <a:xfrm>
            <a:off x="4559829" y="2374280"/>
            <a:ext cx="864096" cy="67816"/>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22" name="Rectangle 1040"/>
          <p:cNvSpPr>
            <a:spLocks noChangeArrowheads="1"/>
          </p:cNvSpPr>
          <p:nvPr/>
        </p:nvSpPr>
        <p:spPr bwMode="auto">
          <a:xfrm>
            <a:off x="8978288" y="2369835"/>
            <a:ext cx="864096" cy="67816"/>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23" name="AutoShape 1068"/>
          <p:cNvCxnSpPr>
            <a:cxnSpLocks noChangeShapeType="1"/>
          </p:cNvCxnSpPr>
          <p:nvPr/>
        </p:nvCxnSpPr>
        <p:spPr bwMode="auto">
          <a:xfrm>
            <a:off x="1032628" y="2248535"/>
            <a:ext cx="3928" cy="5760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Box 1051"/>
          <p:cNvSpPr txBox="1">
            <a:spLocks noChangeArrowheads="1"/>
          </p:cNvSpPr>
          <p:nvPr/>
        </p:nvSpPr>
        <p:spPr bwMode="auto">
          <a:xfrm>
            <a:off x="362195" y="1988239"/>
            <a:ext cx="18288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Filing Date</a:t>
            </a:r>
          </a:p>
        </p:txBody>
      </p:sp>
      <p:sp>
        <p:nvSpPr>
          <p:cNvPr id="25" name="Text Box 1058"/>
          <p:cNvSpPr txBox="1">
            <a:spLocks noChangeArrowheads="1"/>
          </p:cNvSpPr>
          <p:nvPr/>
        </p:nvSpPr>
        <p:spPr bwMode="auto">
          <a:xfrm>
            <a:off x="7270995" y="1962115"/>
            <a:ext cx="33528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Original Expiry Date</a:t>
            </a:r>
          </a:p>
        </p:txBody>
      </p:sp>
      <p:sp>
        <p:nvSpPr>
          <p:cNvPr id="26" name="Text Box 1064"/>
          <p:cNvSpPr txBox="1">
            <a:spLocks noChangeArrowheads="1"/>
          </p:cNvSpPr>
          <p:nvPr/>
        </p:nvSpPr>
        <p:spPr bwMode="auto">
          <a:xfrm>
            <a:off x="2292595" y="1988239"/>
            <a:ext cx="32512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Registration Date</a:t>
            </a:r>
          </a:p>
        </p:txBody>
      </p:sp>
      <p:cxnSp>
        <p:nvCxnSpPr>
          <p:cNvPr id="27" name="AutoShape 1068"/>
          <p:cNvCxnSpPr>
            <a:cxnSpLocks noChangeShapeType="1"/>
            <a:endCxn id="9" idx="1"/>
          </p:cNvCxnSpPr>
          <p:nvPr/>
        </p:nvCxnSpPr>
        <p:spPr bwMode="auto">
          <a:xfrm flipH="1">
            <a:off x="3371851" y="2270619"/>
            <a:ext cx="14512" cy="2193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tangle 1040"/>
          <p:cNvSpPr>
            <a:spLocks noChangeArrowheads="1"/>
          </p:cNvSpPr>
          <p:nvPr/>
        </p:nvSpPr>
        <p:spPr bwMode="auto">
          <a:xfrm>
            <a:off x="8979349" y="4617661"/>
            <a:ext cx="1320800" cy="435566"/>
          </a:xfrm>
          <a:prstGeom prst="rect">
            <a:avLst/>
          </a:prstGeom>
          <a:solidFill>
            <a:srgbClr val="FF00FF"/>
          </a:solidFill>
          <a:ln w="9525">
            <a:solidFill>
              <a:schemeClr val="tx1"/>
            </a:solidFill>
            <a:miter lim="800000"/>
            <a:headEnd/>
            <a:tailEnd/>
          </a:ln>
          <a:effectLst/>
        </p:spPr>
        <p:txBody>
          <a:bodyPr wrap="none" anchor="ctr"/>
          <a:lstStyle/>
          <a:p>
            <a:pPr algn="ctr"/>
            <a:endParaRPr lang="ja-JP" altLang="en-US" b="1" dirty="0">
              <a:solidFill>
                <a:schemeClr val="bg1"/>
              </a:solidFill>
              <a:latin typeface="Arial" panose="020B0604020202020204" pitchFamily="34" charset="0"/>
              <a:cs typeface="Arial" panose="020B0604020202020204" pitchFamily="34" charset="0"/>
            </a:endParaRPr>
          </a:p>
        </p:txBody>
      </p:sp>
      <p:cxnSp>
        <p:nvCxnSpPr>
          <p:cNvPr id="31" name="直線矢印コネクタ 30"/>
          <p:cNvCxnSpPr/>
          <p:nvPr/>
        </p:nvCxnSpPr>
        <p:spPr>
          <a:xfrm>
            <a:off x="2640940" y="4279316"/>
            <a:ext cx="0" cy="118647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rot="16200000">
            <a:off x="693102" y="3687691"/>
            <a:ext cx="1813318" cy="646331"/>
          </a:xfrm>
          <a:prstGeom prst="rect">
            <a:avLst/>
          </a:prstGeom>
        </p:spPr>
        <p:txBody>
          <a:bodyPr wrap="none">
            <a:spAutoFit/>
          </a:bodyPr>
          <a:lstStyle/>
          <a:p>
            <a:pPr algn="ctr"/>
            <a:r>
              <a:rPr lang="en-US" altLang="ja-JP" b="1" dirty="0" smtClean="0">
                <a:solidFill>
                  <a:srgbClr val="002060"/>
                </a:solidFill>
                <a:latin typeface="Arial" panose="020B0604020202020204" pitchFamily="34" charset="0"/>
                <a:cs typeface="Arial" panose="020B0604020202020204" pitchFamily="34" charset="0"/>
              </a:rPr>
              <a:t>The scope of </a:t>
            </a:r>
          </a:p>
          <a:p>
            <a:pPr algn="ctr"/>
            <a:r>
              <a:rPr lang="en-US" altLang="ja-JP" b="1" dirty="0" smtClean="0">
                <a:solidFill>
                  <a:srgbClr val="002060"/>
                </a:solidFill>
                <a:latin typeface="Arial" panose="020B0604020202020204" pitchFamily="34" charset="0"/>
                <a:cs typeface="Arial" panose="020B0604020202020204" pitchFamily="34" charset="0"/>
              </a:rPr>
              <a:t>granted claims</a:t>
            </a:r>
            <a:endParaRPr lang="en-US" altLang="ja-JP" b="1" dirty="0">
              <a:solidFill>
                <a:srgbClr val="002060"/>
              </a:solidFill>
              <a:latin typeface="Arial" panose="020B0604020202020204" pitchFamily="34" charset="0"/>
              <a:cs typeface="Arial" panose="020B0604020202020204" pitchFamily="34" charset="0"/>
            </a:endParaRPr>
          </a:p>
        </p:txBody>
      </p:sp>
      <p:sp>
        <p:nvSpPr>
          <p:cNvPr id="33" name="Rectangle 1040"/>
          <p:cNvSpPr>
            <a:spLocks noChangeArrowheads="1"/>
          </p:cNvSpPr>
          <p:nvPr/>
        </p:nvSpPr>
        <p:spPr bwMode="auto">
          <a:xfrm>
            <a:off x="5231904" y="4795545"/>
            <a:ext cx="864096" cy="80292"/>
          </a:xfrm>
          <a:prstGeom prst="rect">
            <a:avLst/>
          </a:prstGeom>
          <a:solidFill>
            <a:srgbClr val="00B05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35" name="直線矢印コネクタ 34"/>
          <p:cNvCxnSpPr/>
          <p:nvPr/>
        </p:nvCxnSpPr>
        <p:spPr>
          <a:xfrm>
            <a:off x="4274674" y="4611513"/>
            <a:ext cx="1357" cy="193071"/>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4271797" y="4872553"/>
            <a:ext cx="0" cy="180674"/>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380661" y="5059176"/>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385838" y="4617660"/>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560868" y="4310108"/>
            <a:ext cx="3298083" cy="338554"/>
          </a:xfrm>
          <a:prstGeom prst="rect">
            <a:avLst/>
          </a:prstGeom>
          <a:noFill/>
        </p:spPr>
        <p:txBody>
          <a:bodyPr wrap="none" rtlCol="0">
            <a:spAutoFit/>
          </a:bodyPr>
          <a:lstStyle/>
          <a:p>
            <a:pPr algn="ctr"/>
            <a:r>
              <a:rPr lang="en-US" altLang="ja-JP" sz="1600" b="1" dirty="0" smtClean="0">
                <a:latin typeface="Arial" panose="020B0604020202020204" pitchFamily="34" charset="0"/>
                <a:cs typeface="Arial" panose="020B0604020202020204" pitchFamily="34" charset="0"/>
              </a:rPr>
              <a:t>1</a:t>
            </a:r>
            <a:r>
              <a:rPr lang="en-US" altLang="ja-JP" sz="1600" b="1" baseline="30000" dirty="0" smtClean="0">
                <a:latin typeface="Arial" panose="020B0604020202020204" pitchFamily="34" charset="0"/>
                <a:cs typeface="Arial" panose="020B0604020202020204" pitchFamily="34" charset="0"/>
              </a:rPr>
              <a:t>st</a:t>
            </a:r>
            <a:r>
              <a:rPr lang="en-US" altLang="ja-JP" sz="1600" b="1" dirty="0" smtClean="0">
                <a:latin typeface="Arial" panose="020B0604020202020204" pitchFamily="34" charset="0"/>
                <a:cs typeface="Arial" panose="020B0604020202020204" pitchFamily="34" charset="0"/>
              </a:rPr>
              <a:t> Approval </a:t>
            </a:r>
            <a:r>
              <a:rPr kumimoji="1" lang="en-US" altLang="ja-JP" sz="1600" b="1" dirty="0" smtClean="0">
                <a:latin typeface="Arial" panose="020B0604020202020204" pitchFamily="34" charset="0"/>
                <a:cs typeface="Arial" panose="020B0604020202020204" pitchFamily="34" charset="0"/>
              </a:rPr>
              <a:t>(polymer c1, patch)</a:t>
            </a:r>
            <a:endParaRPr kumimoji="1" lang="ja-JP" altLang="en-US" sz="1600" b="1" dirty="0">
              <a:latin typeface="Arial" panose="020B0604020202020204" pitchFamily="34" charset="0"/>
              <a:cs typeface="Arial" panose="020B0604020202020204" pitchFamily="34" charset="0"/>
            </a:endParaRPr>
          </a:p>
        </p:txBody>
      </p:sp>
      <p:sp>
        <p:nvSpPr>
          <p:cNvPr id="40" name="テキスト ボックス 39"/>
          <p:cNvSpPr txBox="1"/>
          <p:nvPr/>
        </p:nvSpPr>
        <p:spPr>
          <a:xfrm>
            <a:off x="3309198" y="6037614"/>
            <a:ext cx="3315716" cy="338554"/>
          </a:xfrm>
          <a:prstGeom prst="rect">
            <a:avLst/>
          </a:prstGeom>
          <a:noFill/>
        </p:spPr>
        <p:txBody>
          <a:bodyPr wrap="none" rtlCol="0">
            <a:spAutoFit/>
          </a:bodyPr>
          <a:lstStyle/>
          <a:p>
            <a:pPr algn="ctr"/>
            <a:r>
              <a:rPr lang="en-US" altLang="ja-JP" sz="1600" b="1" dirty="0" smtClean="0">
                <a:latin typeface="Arial" panose="020B0604020202020204" pitchFamily="34" charset="0"/>
                <a:cs typeface="Arial" panose="020B0604020202020204" pitchFamily="34" charset="0"/>
              </a:rPr>
              <a:t>3</a:t>
            </a:r>
            <a:r>
              <a:rPr lang="en-US" altLang="ja-JP" sz="1600" b="1" baseline="30000" dirty="0" smtClean="0">
                <a:latin typeface="Arial" panose="020B0604020202020204" pitchFamily="34" charset="0"/>
                <a:cs typeface="Arial" panose="020B0604020202020204" pitchFamily="34" charset="0"/>
              </a:rPr>
              <a:t>rd</a:t>
            </a:r>
            <a:r>
              <a:rPr lang="en-US" altLang="ja-JP" sz="1600" b="1" dirty="0" smtClean="0">
                <a:latin typeface="Arial" panose="020B0604020202020204" pitchFamily="34" charset="0"/>
                <a:cs typeface="Arial" panose="020B0604020202020204" pitchFamily="34" charset="0"/>
              </a:rPr>
              <a:t> Approval (polymer c1, tablet)</a:t>
            </a:r>
            <a:endParaRPr kumimoji="1" lang="ja-JP" altLang="en-US" sz="1600" b="1" dirty="0">
              <a:latin typeface="Arial" panose="020B0604020202020204" pitchFamily="34" charset="0"/>
              <a:cs typeface="Arial" panose="020B0604020202020204" pitchFamily="34" charset="0"/>
            </a:endParaRPr>
          </a:p>
        </p:txBody>
      </p:sp>
      <p:sp>
        <p:nvSpPr>
          <p:cNvPr id="43" name="Rectangle 1040"/>
          <p:cNvSpPr>
            <a:spLocks noChangeArrowheads="1"/>
          </p:cNvSpPr>
          <p:nvPr/>
        </p:nvSpPr>
        <p:spPr bwMode="auto">
          <a:xfrm>
            <a:off x="8976175" y="2447596"/>
            <a:ext cx="1320800" cy="8255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48" name="正方形/長方形 47"/>
          <p:cNvSpPr/>
          <p:nvPr/>
        </p:nvSpPr>
        <p:spPr>
          <a:xfrm rot="5400000">
            <a:off x="10320660" y="3777887"/>
            <a:ext cx="1826142" cy="646331"/>
          </a:xfrm>
          <a:prstGeom prst="rect">
            <a:avLst/>
          </a:prstGeom>
        </p:spPr>
        <p:txBody>
          <a:bodyPr wrap="none">
            <a:spAutoFit/>
          </a:bodyPr>
          <a:lstStyle/>
          <a:p>
            <a:pPr algn="ctr"/>
            <a:r>
              <a:rPr lang="en-US" altLang="ja-JP" b="1" dirty="0" smtClean="0">
                <a:solidFill>
                  <a:srgbClr val="002060"/>
                </a:solidFill>
                <a:latin typeface="Arial" panose="020B0604020202020204" pitchFamily="34" charset="0"/>
                <a:cs typeface="Arial" panose="020B0604020202020204" pitchFamily="34" charset="0"/>
              </a:rPr>
              <a:t>The scope of </a:t>
            </a:r>
          </a:p>
          <a:p>
            <a:pPr algn="ctr"/>
            <a:r>
              <a:rPr lang="en-US" altLang="ja-JP" b="1" dirty="0" smtClean="0">
                <a:solidFill>
                  <a:srgbClr val="002060"/>
                </a:solidFill>
                <a:latin typeface="Arial" panose="020B0604020202020204" pitchFamily="34" charset="0"/>
                <a:cs typeface="Arial" panose="020B0604020202020204" pitchFamily="34" charset="0"/>
              </a:rPr>
              <a:t>PTE protection</a:t>
            </a:r>
            <a:endParaRPr lang="en-US" altLang="ja-JP" b="1" dirty="0">
              <a:solidFill>
                <a:srgbClr val="002060"/>
              </a:solidFill>
              <a:latin typeface="Arial" panose="020B0604020202020204" pitchFamily="34" charset="0"/>
              <a:cs typeface="Arial" panose="020B0604020202020204" pitchFamily="34" charset="0"/>
            </a:endParaRPr>
          </a:p>
        </p:txBody>
      </p:sp>
      <p:cxnSp>
        <p:nvCxnSpPr>
          <p:cNvPr id="50" name="直線コネクタ 49"/>
          <p:cNvCxnSpPr>
            <a:endCxn id="40" idx="0"/>
          </p:cNvCxnSpPr>
          <p:nvPr/>
        </p:nvCxnSpPr>
        <p:spPr>
          <a:xfrm flipH="1">
            <a:off x="4967056" y="4855868"/>
            <a:ext cx="618308" cy="11817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rot="16200000">
            <a:off x="1837984" y="3306855"/>
            <a:ext cx="909223" cy="338554"/>
          </a:xfrm>
          <a:prstGeom prst="rect">
            <a:avLst/>
          </a:prstGeom>
        </p:spPr>
        <p:txBody>
          <a:bodyPr wrap="none">
            <a:spAutoFit/>
          </a:bodyPr>
          <a:lstStyle/>
          <a:p>
            <a:pPr algn="ctr"/>
            <a:r>
              <a:rPr lang="en-US" altLang="ja-JP" sz="1600" b="1" dirty="0" smtClean="0">
                <a:latin typeface="Arial" panose="020B0604020202020204" pitchFamily="34" charset="0"/>
                <a:cs typeface="Arial" panose="020B0604020202020204" pitchFamily="34" charset="0"/>
              </a:rPr>
              <a:t>Claim 1</a:t>
            </a:r>
            <a:endParaRPr lang="en-US" altLang="ja-JP" sz="1600" b="1" dirty="0">
              <a:latin typeface="Arial" panose="020B0604020202020204" pitchFamily="34" charset="0"/>
              <a:cs typeface="Arial" panose="020B0604020202020204" pitchFamily="34" charset="0"/>
            </a:endParaRPr>
          </a:p>
        </p:txBody>
      </p:sp>
      <p:sp>
        <p:nvSpPr>
          <p:cNvPr id="53" name="正方形/長方形 52"/>
          <p:cNvSpPr/>
          <p:nvPr/>
        </p:nvSpPr>
        <p:spPr>
          <a:xfrm rot="16200000">
            <a:off x="1829645" y="4706559"/>
            <a:ext cx="909223" cy="338554"/>
          </a:xfrm>
          <a:prstGeom prst="rect">
            <a:avLst/>
          </a:prstGeom>
        </p:spPr>
        <p:txBody>
          <a:bodyPr wrap="none">
            <a:spAutoFit/>
          </a:bodyPr>
          <a:lstStyle/>
          <a:p>
            <a:pPr algn="ctr"/>
            <a:r>
              <a:rPr lang="en-US" altLang="ja-JP" sz="1600" b="1" dirty="0" smtClean="0">
                <a:latin typeface="Arial" panose="020B0604020202020204" pitchFamily="34" charset="0"/>
                <a:cs typeface="Arial" panose="020B0604020202020204" pitchFamily="34" charset="0"/>
              </a:rPr>
              <a:t>Claim 2</a:t>
            </a:r>
            <a:endParaRPr lang="en-US" altLang="ja-JP" sz="1600" b="1" dirty="0">
              <a:latin typeface="Arial" panose="020B0604020202020204" pitchFamily="34" charset="0"/>
              <a:cs typeface="Arial" panose="020B0604020202020204" pitchFamily="34" charset="0"/>
            </a:endParaRPr>
          </a:p>
        </p:txBody>
      </p:sp>
      <p:sp>
        <p:nvSpPr>
          <p:cNvPr id="55" name="Rectangle 1040"/>
          <p:cNvSpPr>
            <a:spLocks noChangeArrowheads="1"/>
          </p:cNvSpPr>
          <p:nvPr/>
        </p:nvSpPr>
        <p:spPr bwMode="auto">
          <a:xfrm>
            <a:off x="5231904" y="2525199"/>
            <a:ext cx="864096" cy="87080"/>
          </a:xfrm>
          <a:prstGeom prst="rect">
            <a:avLst/>
          </a:prstGeom>
          <a:solidFill>
            <a:srgbClr val="00B05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59" name="直線矢印コネクタ 58"/>
          <p:cNvCxnSpPr/>
          <p:nvPr/>
        </p:nvCxnSpPr>
        <p:spPr>
          <a:xfrm>
            <a:off x="10608501" y="4632425"/>
            <a:ext cx="0" cy="44171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3361170" y="5589240"/>
            <a:ext cx="6938980" cy="0"/>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4751851" y="5589240"/>
            <a:ext cx="3456384" cy="369332"/>
          </a:xfrm>
          <a:prstGeom prst="rect">
            <a:avLst/>
          </a:prstGeom>
        </p:spPr>
        <p:txBody>
          <a:bodyPr wrap="square">
            <a:spAutoFit/>
          </a:bodyPr>
          <a:lstStyle/>
          <a:p>
            <a:pPr algn="ctr"/>
            <a:r>
              <a:rPr lang="en-US" altLang="ja-JP" b="1" dirty="0" smtClean="0">
                <a:solidFill>
                  <a:srgbClr val="002060"/>
                </a:solidFill>
                <a:latin typeface="Arial" panose="020B0604020202020204" pitchFamily="34" charset="0"/>
                <a:cs typeface="Arial" panose="020B0604020202020204" pitchFamily="34" charset="0"/>
              </a:rPr>
              <a:t>Patent term</a:t>
            </a:r>
            <a:endParaRPr lang="en-US" altLang="ja-JP" b="1" dirty="0">
              <a:solidFill>
                <a:srgbClr val="002060"/>
              </a:solidFill>
              <a:latin typeface="Arial" panose="020B0604020202020204" pitchFamily="34" charset="0"/>
              <a:cs typeface="Arial" panose="020B0604020202020204" pitchFamily="34" charset="0"/>
            </a:endParaRPr>
          </a:p>
        </p:txBody>
      </p:sp>
      <p:cxnSp>
        <p:nvCxnSpPr>
          <p:cNvPr id="54" name="直線コネクタ 53"/>
          <p:cNvCxnSpPr/>
          <p:nvPr/>
        </p:nvCxnSpPr>
        <p:spPr>
          <a:xfrm flipH="1">
            <a:off x="1022975" y="5589240"/>
            <a:ext cx="220431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rot="16200000">
            <a:off x="2202575" y="3136472"/>
            <a:ext cx="1580722" cy="461665"/>
          </a:xfrm>
          <a:prstGeom prst="rect">
            <a:avLst/>
          </a:prstGeom>
        </p:spPr>
        <p:txBody>
          <a:bodyPr wrap="square">
            <a:spAutoFit/>
          </a:bodyPr>
          <a:lstStyle/>
          <a:p>
            <a:pPr algn="ctr"/>
            <a:r>
              <a:rPr lang="en-US" altLang="ja-JP" sz="1200" b="1" dirty="0">
                <a:solidFill>
                  <a:schemeClr val="accent6"/>
                </a:solidFill>
                <a:latin typeface="Arial" panose="020B0604020202020204" pitchFamily="34" charset="0"/>
                <a:cs typeface="Arial" panose="020B0604020202020204" pitchFamily="34" charset="0"/>
              </a:rPr>
              <a:t>Pain relief agent </a:t>
            </a:r>
            <a:endParaRPr lang="en-US" altLang="ja-JP" sz="1200" b="1" dirty="0" smtClean="0">
              <a:solidFill>
                <a:schemeClr val="accent6"/>
              </a:solidFill>
              <a:latin typeface="Arial" panose="020B0604020202020204" pitchFamily="34" charset="0"/>
              <a:cs typeface="Arial" panose="020B0604020202020204" pitchFamily="34" charset="0"/>
            </a:endParaRPr>
          </a:p>
          <a:p>
            <a:pPr algn="ctr"/>
            <a:r>
              <a:rPr lang="en-US" altLang="ja-JP" sz="1200" b="1" dirty="0" smtClean="0">
                <a:solidFill>
                  <a:schemeClr val="accent6"/>
                </a:solidFill>
                <a:latin typeface="Arial" panose="020B0604020202020204" pitchFamily="34" charset="0"/>
                <a:cs typeface="Arial" panose="020B0604020202020204" pitchFamily="34" charset="0"/>
              </a:rPr>
              <a:t>A+ polymer B</a:t>
            </a:r>
            <a:endParaRPr lang="en-US" altLang="ja-JP" sz="1200" b="1" dirty="0">
              <a:solidFill>
                <a:schemeClr val="accent6"/>
              </a:solidFill>
              <a:latin typeface="Arial" panose="020B0604020202020204" pitchFamily="34" charset="0"/>
              <a:cs typeface="Arial" panose="020B0604020202020204" pitchFamily="34" charset="0"/>
            </a:endParaRPr>
          </a:p>
        </p:txBody>
      </p:sp>
      <p:sp>
        <p:nvSpPr>
          <p:cNvPr id="47" name="正方形/長方形 46"/>
          <p:cNvSpPr/>
          <p:nvPr/>
        </p:nvSpPr>
        <p:spPr>
          <a:xfrm rot="16200000">
            <a:off x="2283223" y="4597348"/>
            <a:ext cx="1417376" cy="461665"/>
          </a:xfrm>
          <a:prstGeom prst="rect">
            <a:avLst/>
          </a:prstGeom>
        </p:spPr>
        <p:txBody>
          <a:bodyPr wrap="none">
            <a:spAutoFit/>
          </a:bodyPr>
          <a:lstStyle/>
          <a:p>
            <a:pPr algn="ctr"/>
            <a:r>
              <a:rPr lang="en-US" altLang="ja-JP" sz="1200" b="1" dirty="0">
                <a:solidFill>
                  <a:schemeClr val="accent6"/>
                </a:solidFill>
                <a:latin typeface="Arial" panose="020B0604020202020204" pitchFamily="34" charset="0"/>
                <a:cs typeface="Arial" panose="020B0604020202020204" pitchFamily="34" charset="0"/>
              </a:rPr>
              <a:t>Pain relief agent </a:t>
            </a:r>
          </a:p>
          <a:p>
            <a:pPr algn="ctr"/>
            <a:r>
              <a:rPr lang="en-US" altLang="ja-JP" sz="1200" b="1" dirty="0" smtClean="0">
                <a:solidFill>
                  <a:schemeClr val="accent6"/>
                </a:solidFill>
                <a:latin typeface="Arial" panose="020B0604020202020204" pitchFamily="34" charset="0"/>
                <a:cs typeface="Arial" panose="020B0604020202020204" pitchFamily="34" charset="0"/>
              </a:rPr>
              <a:t>A+ polymer C</a:t>
            </a:r>
            <a:endParaRPr lang="en-US" altLang="ja-JP" sz="1200" b="1" dirty="0">
              <a:solidFill>
                <a:schemeClr val="accent6"/>
              </a:solidFill>
              <a:latin typeface="Arial" panose="020B0604020202020204" pitchFamily="34" charset="0"/>
              <a:cs typeface="Arial" panose="020B0604020202020204" pitchFamily="34" charset="0"/>
            </a:endParaRPr>
          </a:p>
        </p:txBody>
      </p:sp>
      <p:sp>
        <p:nvSpPr>
          <p:cNvPr id="56" name="Title 1"/>
          <p:cNvSpPr>
            <a:spLocks noGrp="1"/>
          </p:cNvSpPr>
          <p:nvPr>
            <p:ph type="title"/>
          </p:nvPr>
        </p:nvSpPr>
        <p:spPr>
          <a:xfrm>
            <a:off x="2592925" y="624110"/>
            <a:ext cx="8911687" cy="741552"/>
          </a:xfrm>
        </p:spPr>
        <p:txBody>
          <a:bodyPr>
            <a:normAutofit/>
          </a:bodyPr>
          <a:lstStyle/>
          <a:p>
            <a:r>
              <a:rPr lang="de-DE" altLang="ja-JP" sz="3600" dirty="0" err="1" smtClean="0">
                <a:solidFill>
                  <a:schemeClr val="accent5"/>
                </a:solidFill>
                <a:latin typeface="Arial" panose="020B0604020202020204" pitchFamily="34" charset="0"/>
                <a:cs typeface="Arial" panose="020B0604020202020204" pitchFamily="34" charset="0"/>
              </a:rPr>
              <a:t>Examination</a:t>
            </a:r>
            <a:r>
              <a:rPr lang="de-DE" altLang="ja-JP" sz="3600" dirty="0" smtClean="0">
                <a:solidFill>
                  <a:schemeClr val="accent5"/>
                </a:solidFill>
                <a:latin typeface="Arial" panose="020B0604020202020204" pitchFamily="34" charset="0"/>
                <a:cs typeface="Arial" panose="020B0604020202020204" pitchFamily="34" charset="0"/>
              </a:rPr>
              <a:t> </a:t>
            </a:r>
            <a:r>
              <a:rPr lang="de-DE" altLang="ja-JP" sz="3600" dirty="0" err="1" smtClean="0">
                <a:solidFill>
                  <a:schemeClr val="accent5"/>
                </a:solidFill>
                <a:latin typeface="Arial" panose="020B0604020202020204" pitchFamily="34" charset="0"/>
                <a:cs typeface="Arial" panose="020B0604020202020204" pitchFamily="34" charset="0"/>
              </a:rPr>
              <a:t>for</a:t>
            </a:r>
            <a:r>
              <a:rPr lang="de-DE" altLang="ja-JP" sz="3600" dirty="0" smtClean="0">
                <a:solidFill>
                  <a:schemeClr val="accent5"/>
                </a:solidFill>
                <a:latin typeface="Arial" panose="020B0604020202020204" pitchFamily="34" charset="0"/>
                <a:cs typeface="Arial" panose="020B0604020202020204" pitchFamily="34" charset="0"/>
              </a:rPr>
              <a:t> PTE (</a:t>
            </a:r>
            <a:r>
              <a:rPr lang="de-DE" altLang="ja-JP" sz="3600" dirty="0" err="1" smtClean="0">
                <a:solidFill>
                  <a:schemeClr val="accent5"/>
                </a:solidFill>
                <a:latin typeface="Arial" panose="020B0604020202020204" pitchFamily="34" charset="0"/>
                <a:cs typeface="Arial" panose="020B0604020202020204" pitchFamily="34" charset="0"/>
              </a:rPr>
              <a:t>Cont‘d</a:t>
            </a:r>
            <a:r>
              <a:rPr lang="de-DE" altLang="ja-JP" sz="3600" dirty="0" smtClean="0">
                <a:solidFill>
                  <a:schemeClr val="accent5"/>
                </a:solidFill>
                <a:latin typeface="Arial" panose="020B0604020202020204" pitchFamily="34" charset="0"/>
                <a:cs typeface="Arial" panose="020B0604020202020204" pitchFamily="34" charset="0"/>
              </a:rPr>
              <a:t>)</a:t>
            </a:r>
            <a:endParaRPr kumimoji="1" lang="ja-JP" altLang="en-US" sz="3600" dirty="0">
              <a:solidFill>
                <a:schemeClr val="accent5"/>
              </a:solidFill>
              <a:latin typeface="Arial" panose="020B0604020202020204" pitchFamily="34" charset="0"/>
              <a:cs typeface="Arial" panose="020B0604020202020204" pitchFamily="34" charset="0"/>
            </a:endParaRPr>
          </a:p>
        </p:txBody>
      </p:sp>
      <p:sp>
        <p:nvSpPr>
          <p:cNvPr id="49"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20</a:t>
            </a:fld>
            <a:endParaRPr lang="en-US" altLang="ja-JP">
              <a:latin typeface="Arial" panose="020B0604020202020204" pitchFamily="34" charset="0"/>
              <a:cs typeface="Arial" panose="020B0604020202020204" pitchFamily="34" charset="0"/>
            </a:endParaRPr>
          </a:p>
        </p:txBody>
      </p:sp>
      <p:pic>
        <p:nvPicPr>
          <p:cNvPr id="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995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テキスト ボックス 6"/>
          <p:cNvSpPr txBox="1"/>
          <p:nvPr/>
        </p:nvSpPr>
        <p:spPr>
          <a:xfrm>
            <a:off x="2157351" y="2490858"/>
            <a:ext cx="10034649" cy="646331"/>
          </a:xfrm>
          <a:prstGeom prst="rect">
            <a:avLst/>
          </a:prstGeom>
          <a:noFill/>
        </p:spPr>
        <p:txBody>
          <a:bodyPr wrap="square" rtlCol="0">
            <a:spAutoFit/>
          </a:bodyPr>
          <a:lstStyle/>
          <a:p>
            <a:r>
              <a:rPr lang="en-US" altLang="ja-JP" dirty="0" smtClean="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P</a:t>
            </a:r>
            <a:r>
              <a:rPr lang="en-US" altLang="ja-JP" dirty="0" smtClean="0">
                <a:latin typeface="Arial" panose="020B0604020202020204" pitchFamily="34" charset="0"/>
                <a:cs typeface="Arial" panose="020B0604020202020204" pitchFamily="34" charset="0"/>
              </a:rPr>
              <a:t>atented claim </a:t>
            </a:r>
            <a:r>
              <a:rPr lang="en-US" altLang="ja-JP" dirty="0">
                <a:latin typeface="Arial" panose="020B0604020202020204" pitchFamily="34" charset="0"/>
                <a:cs typeface="Arial" panose="020B0604020202020204" pitchFamily="34" charset="0"/>
              </a:rPr>
              <a:t>1] Pain relief agent comprising </a:t>
            </a:r>
            <a:r>
              <a:rPr lang="en-US" altLang="ja-JP" dirty="0" smtClean="0">
                <a:latin typeface="Arial" panose="020B0604020202020204" pitchFamily="34" charset="0"/>
                <a:cs typeface="Arial" panose="020B0604020202020204" pitchFamily="34" charset="0"/>
              </a:rPr>
              <a:t>compound A</a:t>
            </a:r>
            <a:r>
              <a:rPr lang="en-US" altLang="ja-JP" dirty="0">
                <a:latin typeface="Arial" panose="020B0604020202020204" pitchFamily="34" charset="0"/>
                <a:cs typeface="Arial" panose="020B0604020202020204" pitchFamily="34" charset="0"/>
              </a:rPr>
              <a:t/>
            </a:r>
            <a:br>
              <a:rPr lang="en-US" altLang="ja-JP" dirty="0">
                <a:latin typeface="Arial" panose="020B0604020202020204" pitchFamily="34" charset="0"/>
                <a:cs typeface="Arial" panose="020B0604020202020204" pitchFamily="34" charset="0"/>
              </a:rPr>
            </a:br>
            <a:r>
              <a:rPr lang="en-US" altLang="ja-JP" dirty="0" smtClean="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P</a:t>
            </a:r>
            <a:r>
              <a:rPr lang="en-US" altLang="ja-JP" dirty="0" smtClean="0">
                <a:latin typeface="Arial" panose="020B0604020202020204" pitchFamily="34" charset="0"/>
                <a:cs typeface="Arial" panose="020B0604020202020204" pitchFamily="34" charset="0"/>
              </a:rPr>
              <a:t>atented claim </a:t>
            </a:r>
            <a:r>
              <a:rPr lang="en-US" altLang="ja-JP" dirty="0">
                <a:latin typeface="Arial" panose="020B0604020202020204" pitchFamily="34" charset="0"/>
                <a:cs typeface="Arial" panose="020B0604020202020204" pitchFamily="34" charset="0"/>
              </a:rPr>
              <a:t>2] Pain relief agent </a:t>
            </a:r>
            <a:r>
              <a:rPr lang="en-US" altLang="ja-JP" dirty="0" smtClean="0">
                <a:latin typeface="Arial" panose="020B0604020202020204" pitchFamily="34" charset="0"/>
                <a:cs typeface="Arial" panose="020B0604020202020204" pitchFamily="34" charset="0"/>
              </a:rPr>
              <a:t>of Claim </a:t>
            </a:r>
            <a:r>
              <a:rPr lang="en-US" altLang="ja-JP" dirty="0">
                <a:latin typeface="Arial" panose="020B0604020202020204" pitchFamily="34" charset="0"/>
                <a:cs typeface="Arial" panose="020B0604020202020204" pitchFamily="34" charset="0"/>
              </a:rPr>
              <a:t>1, </a:t>
            </a:r>
            <a:r>
              <a:rPr lang="en-US" altLang="ja-JP" dirty="0" smtClean="0">
                <a:latin typeface="Arial" panose="020B0604020202020204" pitchFamily="34" charset="0"/>
                <a:cs typeface="Arial" panose="020B0604020202020204" pitchFamily="34" charset="0"/>
              </a:rPr>
              <a:t>in a form of </a:t>
            </a:r>
            <a:r>
              <a:rPr lang="en-US" altLang="ja-JP" b="1" dirty="0" smtClean="0">
                <a:solidFill>
                  <a:srgbClr val="FF0000"/>
                </a:solidFill>
                <a:latin typeface="Arial" panose="020B0604020202020204" pitchFamily="34" charset="0"/>
                <a:cs typeface="Arial" panose="020B0604020202020204" pitchFamily="34" charset="0"/>
              </a:rPr>
              <a:t>injection</a:t>
            </a:r>
            <a:endParaRPr lang="en-US" altLang="ja-JP" dirty="0">
              <a:latin typeface="Arial" panose="020B0604020202020204" pitchFamily="34" charset="0"/>
              <a:cs typeface="Arial" panose="020B0604020202020204" pitchFamily="34" charset="0"/>
            </a:endParaRPr>
          </a:p>
        </p:txBody>
      </p:sp>
      <p:sp>
        <p:nvSpPr>
          <p:cNvPr id="65" name="テキスト ボックス 64"/>
          <p:cNvSpPr txBox="1"/>
          <p:nvPr/>
        </p:nvSpPr>
        <p:spPr>
          <a:xfrm>
            <a:off x="2177045" y="2068154"/>
            <a:ext cx="2715808" cy="461665"/>
          </a:xfrm>
          <a:prstGeom prst="rect">
            <a:avLst/>
          </a:prstGeom>
          <a:noFill/>
        </p:spPr>
        <p:txBody>
          <a:bodyPr wrap="none" rtlCol="0">
            <a:spAutoFit/>
          </a:bodyPr>
          <a:lstStyle/>
          <a:p>
            <a:r>
              <a:rPr kumimoji="1" lang="en-US" altLang="ja-JP" sz="2400" b="1" dirty="0" smtClean="0">
                <a:latin typeface="Arial" panose="020B0604020202020204" pitchFamily="34" charset="0"/>
                <a:cs typeface="Arial" panose="020B0604020202020204" pitchFamily="34" charset="0"/>
              </a:rPr>
              <a:t>Example 6 (NEW)</a:t>
            </a:r>
            <a:endParaRPr kumimoji="1" lang="ja-JP" altLang="en-US" sz="2400" b="1" dirty="0">
              <a:latin typeface="Arial" panose="020B0604020202020204" pitchFamily="34" charset="0"/>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3967069633"/>
              </p:ext>
            </p:extLst>
          </p:nvPr>
        </p:nvGraphicFramePr>
        <p:xfrm>
          <a:off x="2272045" y="3183576"/>
          <a:ext cx="7601553" cy="1263337"/>
        </p:xfrm>
        <a:graphic>
          <a:graphicData uri="http://schemas.openxmlformats.org/drawingml/2006/table">
            <a:tbl>
              <a:tblPr firstRow="1" bandRow="1">
                <a:tableStyleId>{5C22544A-7EE6-4342-B048-85BDC9FD1C3A}</a:tableStyleId>
              </a:tblPr>
              <a:tblGrid>
                <a:gridCol w="1789316"/>
                <a:gridCol w="1386023"/>
                <a:gridCol w="1738870"/>
                <a:gridCol w="1343672"/>
                <a:gridCol w="1343672"/>
              </a:tblGrid>
              <a:tr h="5927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panose="020B0604020202020204" pitchFamily="34" charset="0"/>
                          <a:cs typeface="Arial" panose="020B0604020202020204" pitchFamily="34" charset="0"/>
                        </a:rPr>
                        <a:t>Marketing approval</a:t>
                      </a:r>
                      <a:endParaRPr kumimoji="1" lang="ja-JP" altLang="en-US" sz="1600" dirty="0" smtClean="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600" dirty="0" smtClean="0">
                          <a:latin typeface="Arial" panose="020B0604020202020204" pitchFamily="34" charset="0"/>
                          <a:cs typeface="Arial" panose="020B0604020202020204" pitchFamily="34" charset="0"/>
                        </a:rPr>
                        <a:t>Active</a:t>
                      </a:r>
                      <a:r>
                        <a:rPr kumimoji="1" lang="en-US" altLang="ja-JP" sz="1600" baseline="0" dirty="0" smtClean="0">
                          <a:latin typeface="Arial" panose="020B0604020202020204" pitchFamily="34" charset="0"/>
                          <a:cs typeface="Arial" panose="020B0604020202020204" pitchFamily="34" charset="0"/>
                        </a:rPr>
                        <a:t> ingredient</a:t>
                      </a:r>
                      <a:endParaRPr kumimoji="1" lang="ja-JP" altLang="en-US" sz="1600" dirty="0">
                        <a:latin typeface="Arial" panose="020B0604020202020204" pitchFamily="34" charset="0"/>
                        <a:cs typeface="Arial" panose="020B0604020202020204" pitchFamily="34" charset="0"/>
                      </a:endParaRPr>
                    </a:p>
                  </a:txBody>
                  <a:tcPr marL="121920" marR="121920"/>
                </a:tc>
                <a:tc>
                  <a:txBody>
                    <a:bodyPr/>
                    <a:lstStyle/>
                    <a:p>
                      <a:pPr algn="ctr"/>
                      <a:r>
                        <a:rPr kumimoji="1" lang="en-US" altLang="ja-JP" sz="1600" dirty="0" smtClean="0">
                          <a:latin typeface="Arial" panose="020B0604020202020204" pitchFamily="34" charset="0"/>
                          <a:cs typeface="Arial" panose="020B0604020202020204" pitchFamily="34" charset="0"/>
                        </a:rPr>
                        <a:t>Effect/efficacy</a:t>
                      </a:r>
                      <a:endParaRPr kumimoji="1" lang="ja-JP" altLang="en-US" sz="1600" dirty="0">
                        <a:latin typeface="Arial" panose="020B0604020202020204" pitchFamily="34" charset="0"/>
                        <a:cs typeface="Arial" panose="020B0604020202020204" pitchFamily="34" charset="0"/>
                      </a:endParaRPr>
                    </a:p>
                  </a:txBody>
                  <a:tcPr marL="121920" marR="121920"/>
                </a:tc>
                <a:tc>
                  <a:txBody>
                    <a:bodyPr/>
                    <a:lstStyle/>
                    <a:p>
                      <a:pPr algn="ctr"/>
                      <a:r>
                        <a:rPr lang="en-US" altLang="ja-JP" sz="1600" dirty="0" smtClean="0">
                          <a:latin typeface="Arial" panose="020B0604020202020204" pitchFamily="34" charset="0"/>
                          <a:cs typeface="Arial" panose="020B0604020202020204" pitchFamily="34" charset="0"/>
                        </a:rPr>
                        <a:t>Form</a:t>
                      </a:r>
                      <a:endParaRPr lang="ja-JP" altLang="en-US" sz="1600" dirty="0">
                        <a:latin typeface="Arial" panose="020B0604020202020204" pitchFamily="34" charset="0"/>
                        <a:cs typeface="Arial" panose="020B0604020202020204" pitchFamily="34" charset="0"/>
                      </a:endParaRP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1600" dirty="0" smtClean="0">
                          <a:latin typeface="Arial" panose="020B0604020202020204" pitchFamily="34" charset="0"/>
                          <a:cs typeface="Arial" panose="020B0604020202020204" pitchFamily="34" charset="0"/>
                        </a:rPr>
                        <a:t>PTE granted?</a:t>
                      </a:r>
                      <a:endParaRPr lang="ja-JP" altLang="en-US" sz="1600" dirty="0">
                        <a:latin typeface="Arial" panose="020B0604020202020204" pitchFamily="34" charset="0"/>
                        <a:cs typeface="Arial" panose="020B0604020202020204" pitchFamily="34" charset="0"/>
                      </a:endParaRPr>
                    </a:p>
                  </a:txBody>
                  <a:tcPr marL="121920" marR="121920"/>
                </a:tc>
              </a:tr>
              <a:tr h="199256">
                <a:tc>
                  <a:txBody>
                    <a:bodyPr/>
                    <a:lstStyle/>
                    <a:p>
                      <a:pPr algn="ctr"/>
                      <a:r>
                        <a:rPr kumimoji="1" lang="en-US" altLang="ja-JP" sz="1600" b="1" baseline="0" dirty="0" smtClean="0">
                          <a:latin typeface="Arial" panose="020B0604020202020204" pitchFamily="34" charset="0"/>
                          <a:cs typeface="Arial" panose="020B0604020202020204" pitchFamily="34" charset="0"/>
                        </a:rPr>
                        <a:t>1</a:t>
                      </a:r>
                      <a:r>
                        <a:rPr kumimoji="1" lang="en-US" altLang="ja-JP" sz="1600" b="1" baseline="30000" dirty="0" smtClean="0">
                          <a:latin typeface="Arial" panose="020B0604020202020204" pitchFamily="34" charset="0"/>
                          <a:cs typeface="Arial" panose="020B0604020202020204" pitchFamily="34" charset="0"/>
                        </a:rPr>
                        <a:t>st</a:t>
                      </a:r>
                      <a:r>
                        <a:rPr kumimoji="1" lang="en-US" altLang="ja-JP" sz="1600" b="1" baseline="0" dirty="0" smtClean="0">
                          <a:latin typeface="Arial" panose="020B0604020202020204" pitchFamily="34" charset="0"/>
                          <a:cs typeface="Arial" panose="020B0604020202020204" pitchFamily="34" charset="0"/>
                        </a:rPr>
                        <a:t>  </a:t>
                      </a:r>
                      <a:endParaRPr kumimoji="1" lang="ja-JP" altLang="en-US" sz="16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600" b="1" dirty="0" smtClean="0">
                          <a:latin typeface="Arial" panose="020B0604020202020204" pitchFamily="34" charset="0"/>
                          <a:cs typeface="Arial" panose="020B0604020202020204" pitchFamily="34" charset="0"/>
                        </a:rPr>
                        <a:t>a1</a:t>
                      </a:r>
                      <a:endParaRPr kumimoji="1" lang="ja-JP" altLang="en-US" sz="16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600" b="1" dirty="0" smtClean="0">
                          <a:latin typeface="Arial" panose="020B0604020202020204" pitchFamily="34" charset="0"/>
                          <a:cs typeface="Arial" panose="020B0604020202020204" pitchFamily="34" charset="0"/>
                        </a:rPr>
                        <a:t>Pain relief</a:t>
                      </a:r>
                      <a:endParaRPr lang="ja-JP" altLang="en-US" sz="16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600" b="1" dirty="0" smtClean="0">
                          <a:solidFill>
                            <a:schemeClr val="accent1"/>
                          </a:solidFill>
                          <a:latin typeface="Arial" panose="020B0604020202020204" pitchFamily="34" charset="0"/>
                          <a:cs typeface="Arial" panose="020B0604020202020204" pitchFamily="34" charset="0"/>
                        </a:rPr>
                        <a:t>Tablet</a:t>
                      </a:r>
                      <a:endParaRPr kumimoji="1" lang="ja-JP" altLang="en-US" sz="1600" b="1" dirty="0">
                        <a:solidFill>
                          <a:schemeClr val="accent1"/>
                        </a:solidFill>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ja-JP" altLang="en-US" sz="1600" b="1" dirty="0" smtClean="0">
                          <a:solidFill>
                            <a:schemeClr val="tx1"/>
                          </a:solidFill>
                          <a:latin typeface="Arial" panose="020B0604020202020204" pitchFamily="34" charset="0"/>
                          <a:cs typeface="Arial" panose="020B0604020202020204" pitchFamily="34" charset="0"/>
                        </a:rPr>
                        <a:t>○</a:t>
                      </a:r>
                      <a:endParaRPr kumimoji="1" lang="ja-JP" altLang="en-US" sz="1600" b="1" dirty="0">
                        <a:solidFill>
                          <a:schemeClr val="tx1"/>
                        </a:solidFill>
                        <a:latin typeface="Arial" panose="020B0604020202020204" pitchFamily="34" charset="0"/>
                        <a:cs typeface="Arial" panose="020B0604020202020204" pitchFamily="34" charset="0"/>
                      </a:endParaRPr>
                    </a:p>
                  </a:txBody>
                  <a:tcPr marL="121920" marR="121920">
                    <a:solidFill>
                      <a:schemeClr val="bg1">
                        <a:lumMod val="95000"/>
                      </a:schemeClr>
                    </a:solidFill>
                  </a:tcPr>
                </a:tc>
              </a:tr>
              <a:tr h="199256">
                <a:tc>
                  <a:txBody>
                    <a:bodyPr/>
                    <a:lstStyle/>
                    <a:p>
                      <a:pPr algn="ctr"/>
                      <a:r>
                        <a:rPr kumimoji="1" lang="en-US" altLang="ja-JP" sz="1600" b="1" dirty="0" smtClean="0">
                          <a:latin typeface="Arial" panose="020B0604020202020204" pitchFamily="34" charset="0"/>
                          <a:cs typeface="Arial" panose="020B0604020202020204" pitchFamily="34" charset="0"/>
                        </a:rPr>
                        <a:t>2</a:t>
                      </a:r>
                      <a:r>
                        <a:rPr kumimoji="1" lang="en-US" altLang="ja-JP" sz="1600" b="1" baseline="30000" dirty="0" smtClean="0">
                          <a:latin typeface="Arial" panose="020B0604020202020204" pitchFamily="34" charset="0"/>
                          <a:cs typeface="Arial" panose="020B0604020202020204" pitchFamily="34" charset="0"/>
                        </a:rPr>
                        <a:t>nd</a:t>
                      </a:r>
                      <a:r>
                        <a:rPr kumimoji="1" lang="en-US" altLang="ja-JP" sz="1600" b="1" dirty="0" smtClean="0">
                          <a:latin typeface="Arial" panose="020B0604020202020204" pitchFamily="34" charset="0"/>
                          <a:cs typeface="Arial" panose="020B0604020202020204" pitchFamily="34" charset="0"/>
                        </a:rPr>
                        <a:t> </a:t>
                      </a:r>
                      <a:endParaRPr kumimoji="1" lang="ja-JP" altLang="en-US" sz="16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kumimoji="1" lang="en-US" altLang="ja-JP" sz="1600" b="1" dirty="0" smtClean="0">
                          <a:latin typeface="Arial" panose="020B0604020202020204" pitchFamily="34" charset="0"/>
                          <a:cs typeface="Arial" panose="020B0604020202020204" pitchFamily="34" charset="0"/>
                        </a:rPr>
                        <a:t>a1</a:t>
                      </a:r>
                      <a:endParaRPr kumimoji="1" lang="ja-JP" altLang="en-US" sz="16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algn="ctr"/>
                      <a:r>
                        <a:rPr lang="en-US" altLang="ja-JP" sz="1600" b="1" dirty="0" smtClean="0">
                          <a:latin typeface="Arial" panose="020B0604020202020204" pitchFamily="34" charset="0"/>
                          <a:cs typeface="Arial" panose="020B0604020202020204" pitchFamily="34" charset="0"/>
                        </a:rPr>
                        <a:t>Pain</a:t>
                      </a:r>
                      <a:r>
                        <a:rPr lang="en-US" altLang="ja-JP" sz="1600" b="1" baseline="0" dirty="0" smtClean="0">
                          <a:latin typeface="Arial" panose="020B0604020202020204" pitchFamily="34" charset="0"/>
                          <a:cs typeface="Arial" panose="020B0604020202020204" pitchFamily="34" charset="0"/>
                        </a:rPr>
                        <a:t> relief</a:t>
                      </a:r>
                      <a:endParaRPr lang="ja-JP" altLang="en-US" sz="1600" b="1" dirty="0">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smtClean="0">
                          <a:solidFill>
                            <a:srgbClr val="FF0000"/>
                          </a:solidFill>
                          <a:latin typeface="Arial" panose="020B0604020202020204" pitchFamily="34" charset="0"/>
                          <a:cs typeface="Arial" panose="020B0604020202020204" pitchFamily="34" charset="0"/>
                        </a:rPr>
                        <a:t>Injection</a:t>
                      </a:r>
                      <a:endParaRPr kumimoji="1" lang="ja-JP" altLang="en-US" sz="1600" b="1" dirty="0" smtClean="0">
                        <a:solidFill>
                          <a:srgbClr val="FF0000"/>
                        </a:solidFill>
                        <a:latin typeface="Arial" panose="020B0604020202020204" pitchFamily="34" charset="0"/>
                        <a:cs typeface="Arial" panose="020B0604020202020204" pitchFamily="34" charset="0"/>
                      </a:endParaRPr>
                    </a:p>
                  </a:txBody>
                  <a:tcPr marL="121920" marR="12192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smtClean="0">
                          <a:solidFill>
                            <a:schemeClr val="tx1"/>
                          </a:solidFill>
                          <a:latin typeface="Arial" panose="020B0604020202020204" pitchFamily="34" charset="0"/>
                          <a:cs typeface="Arial" panose="020B0604020202020204" pitchFamily="34" charset="0"/>
                        </a:rPr>
                        <a:t>×</a:t>
                      </a:r>
                      <a:endParaRPr kumimoji="1" lang="ja-JP" altLang="en-US" sz="1600" b="1" dirty="0" smtClean="0">
                        <a:solidFill>
                          <a:schemeClr val="tx1"/>
                        </a:solidFill>
                        <a:latin typeface="Arial" panose="020B0604020202020204" pitchFamily="34" charset="0"/>
                        <a:cs typeface="Arial" panose="020B0604020202020204" pitchFamily="34" charset="0"/>
                      </a:endParaRPr>
                    </a:p>
                  </a:txBody>
                  <a:tcPr marL="121920" marR="121920">
                    <a:solidFill>
                      <a:schemeClr val="bg1">
                        <a:lumMod val="95000"/>
                      </a:schemeClr>
                    </a:solidFill>
                  </a:tcPr>
                </a:tc>
              </a:tr>
            </a:tbl>
          </a:graphicData>
        </a:graphic>
      </p:graphicFrame>
      <p:sp>
        <p:nvSpPr>
          <p:cNvPr id="3" name="テキスト ボックス 2"/>
          <p:cNvSpPr txBox="1"/>
          <p:nvPr/>
        </p:nvSpPr>
        <p:spPr>
          <a:xfrm>
            <a:off x="2256312" y="4672898"/>
            <a:ext cx="7683334" cy="646331"/>
          </a:xfrm>
          <a:prstGeom prst="rect">
            <a:avLst/>
          </a:prstGeom>
          <a:noFill/>
        </p:spPr>
        <p:txBody>
          <a:bodyPr wrap="square" rtlCol="0">
            <a:spAutoFit/>
          </a:bodyPr>
          <a:lstStyle/>
          <a:p>
            <a:pPr marL="285750" indent="-285750">
              <a:buFont typeface="Arial" pitchFamily="34" charset="0"/>
              <a:buChar char="•"/>
            </a:pPr>
            <a:r>
              <a:rPr lang="en-US" altLang="ja-JP" b="1" dirty="0" smtClean="0">
                <a:latin typeface="Arial" panose="020B0604020202020204" pitchFamily="34" charset="0"/>
                <a:cs typeface="Arial" panose="020B0604020202020204" pitchFamily="34" charset="0"/>
              </a:rPr>
              <a:t>PTE application based on 2</a:t>
            </a:r>
            <a:r>
              <a:rPr lang="en-US" altLang="ja-JP" b="1" baseline="30000" dirty="0" smtClean="0">
                <a:latin typeface="Arial" panose="020B0604020202020204" pitchFamily="34" charset="0"/>
                <a:cs typeface="Arial" panose="020B0604020202020204" pitchFamily="34" charset="0"/>
              </a:rPr>
              <a:t>nd</a:t>
            </a:r>
            <a:r>
              <a:rPr lang="en-US" altLang="ja-JP" b="1" dirty="0" smtClean="0">
                <a:latin typeface="Arial" panose="020B0604020202020204" pitchFamily="34" charset="0"/>
                <a:cs typeface="Arial" panose="020B0604020202020204" pitchFamily="34" charset="0"/>
              </a:rPr>
              <a:t> Approval is rejected because Claim 1 encompasses the product for 1</a:t>
            </a:r>
            <a:r>
              <a:rPr lang="en-US" altLang="ja-JP" b="1" baseline="30000" dirty="0" smtClean="0">
                <a:latin typeface="Arial" panose="020B0604020202020204" pitchFamily="34" charset="0"/>
                <a:cs typeface="Arial" panose="020B0604020202020204" pitchFamily="34" charset="0"/>
              </a:rPr>
              <a:t>st</a:t>
            </a:r>
            <a:r>
              <a:rPr lang="en-US" altLang="ja-JP" b="1" dirty="0" smtClean="0">
                <a:latin typeface="Arial" panose="020B0604020202020204" pitchFamily="34" charset="0"/>
                <a:cs typeface="Arial" panose="020B0604020202020204" pitchFamily="34" charset="0"/>
              </a:rPr>
              <a:t>  Approval. </a:t>
            </a:r>
            <a:endParaRPr kumimoji="1" lang="ja-JP" altLang="en-US" b="1" dirty="0">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2073326" y="624110"/>
            <a:ext cx="8983834" cy="741552"/>
          </a:xfrm>
        </p:spPr>
        <p:txBody>
          <a:bodyPr>
            <a:normAutofit/>
          </a:bodyPr>
          <a:lstStyle/>
          <a:p>
            <a:r>
              <a:rPr lang="de-DE" altLang="ja-JP" sz="3600" dirty="0" err="1" smtClean="0">
                <a:solidFill>
                  <a:schemeClr val="accent5"/>
                </a:solidFill>
                <a:latin typeface="Arial" panose="020B0604020202020204" pitchFamily="34" charset="0"/>
                <a:cs typeface="Arial" panose="020B0604020202020204" pitchFamily="34" charset="0"/>
              </a:rPr>
              <a:t>Examination</a:t>
            </a:r>
            <a:r>
              <a:rPr lang="de-DE" altLang="ja-JP" sz="3600" dirty="0" smtClean="0">
                <a:solidFill>
                  <a:schemeClr val="accent5"/>
                </a:solidFill>
                <a:latin typeface="Arial" panose="020B0604020202020204" pitchFamily="34" charset="0"/>
                <a:cs typeface="Arial" panose="020B0604020202020204" pitchFamily="34" charset="0"/>
              </a:rPr>
              <a:t> </a:t>
            </a:r>
            <a:r>
              <a:rPr lang="de-DE" altLang="ja-JP" sz="3600" dirty="0" err="1" smtClean="0">
                <a:solidFill>
                  <a:schemeClr val="accent5"/>
                </a:solidFill>
                <a:latin typeface="Arial" panose="020B0604020202020204" pitchFamily="34" charset="0"/>
                <a:cs typeface="Arial" panose="020B0604020202020204" pitchFamily="34" charset="0"/>
              </a:rPr>
              <a:t>for</a:t>
            </a:r>
            <a:r>
              <a:rPr lang="de-DE" altLang="ja-JP" sz="3600" dirty="0" smtClean="0">
                <a:solidFill>
                  <a:schemeClr val="accent5"/>
                </a:solidFill>
                <a:latin typeface="Arial" panose="020B0604020202020204" pitchFamily="34" charset="0"/>
                <a:cs typeface="Arial" panose="020B0604020202020204" pitchFamily="34" charset="0"/>
              </a:rPr>
              <a:t> PTE (</a:t>
            </a:r>
            <a:r>
              <a:rPr lang="de-DE" altLang="ja-JP" sz="3600" dirty="0" err="1" smtClean="0">
                <a:solidFill>
                  <a:schemeClr val="accent5"/>
                </a:solidFill>
                <a:latin typeface="Arial" panose="020B0604020202020204" pitchFamily="34" charset="0"/>
                <a:cs typeface="Arial" panose="020B0604020202020204" pitchFamily="34" charset="0"/>
              </a:rPr>
              <a:t>Cont‘d</a:t>
            </a:r>
            <a:r>
              <a:rPr lang="de-DE" altLang="ja-JP" sz="3600" dirty="0" smtClean="0">
                <a:solidFill>
                  <a:schemeClr val="accent5"/>
                </a:solidFill>
                <a:latin typeface="Arial" panose="020B0604020202020204" pitchFamily="34" charset="0"/>
                <a:cs typeface="Arial" panose="020B0604020202020204" pitchFamily="34" charset="0"/>
              </a:rPr>
              <a:t>)</a:t>
            </a:r>
            <a:endParaRPr kumimoji="1" lang="ja-JP" altLang="en-US" sz="3600" dirty="0">
              <a:solidFill>
                <a:schemeClr val="accent5"/>
              </a:solidFill>
              <a:latin typeface="Arial" panose="020B0604020202020204" pitchFamily="34" charset="0"/>
              <a:cs typeface="Arial" panose="020B0604020202020204" pitchFamily="34" charset="0"/>
            </a:endParaRPr>
          </a:p>
        </p:txBody>
      </p:sp>
      <p:sp>
        <p:nvSpPr>
          <p:cNvPr id="9"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21</a:t>
            </a:fld>
            <a:endParaRPr lang="en-US" altLang="ja-JP">
              <a:latin typeface="Arial" panose="020B0604020202020204" pitchFamily="34" charset="0"/>
              <a:cs typeface="Arial" panose="020B0604020202020204" pitchFamily="34" charset="0"/>
            </a:endParaRPr>
          </a:p>
        </p:txBody>
      </p:sp>
      <p:sp>
        <p:nvSpPr>
          <p:cNvPr id="11" name="正方形/長方形 11"/>
          <p:cNvSpPr/>
          <p:nvPr/>
        </p:nvSpPr>
        <p:spPr>
          <a:xfrm>
            <a:off x="4080202" y="3218213"/>
            <a:ext cx="3092494" cy="121128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2" name="正方形/長方形 11"/>
          <p:cNvSpPr/>
          <p:nvPr/>
        </p:nvSpPr>
        <p:spPr>
          <a:xfrm>
            <a:off x="7182592" y="3206337"/>
            <a:ext cx="1343891" cy="1223159"/>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723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Rectangle 1040"/>
          <p:cNvSpPr>
            <a:spLocks noChangeArrowheads="1"/>
          </p:cNvSpPr>
          <p:nvPr/>
        </p:nvSpPr>
        <p:spPr bwMode="auto">
          <a:xfrm>
            <a:off x="8994495" y="2977199"/>
            <a:ext cx="849036" cy="144922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b="1" dirty="0">
              <a:solidFill>
                <a:schemeClr val="bg1"/>
              </a:solidFill>
              <a:latin typeface="Arial" panose="020B0604020202020204" pitchFamily="34" charset="0"/>
              <a:cs typeface="Arial" panose="020B0604020202020204" pitchFamily="34" charset="0"/>
            </a:endParaRPr>
          </a:p>
        </p:txBody>
      </p:sp>
      <p:sp>
        <p:nvSpPr>
          <p:cNvPr id="33" name="正方形/長方形 32"/>
          <p:cNvSpPr/>
          <p:nvPr/>
        </p:nvSpPr>
        <p:spPr>
          <a:xfrm>
            <a:off x="3368622" y="2457378"/>
            <a:ext cx="5605740" cy="269981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Arial" panose="020B0604020202020204" pitchFamily="34" charset="0"/>
              <a:cs typeface="Arial" panose="020B0604020202020204" pitchFamily="34" charset="0"/>
            </a:endParaRPr>
          </a:p>
        </p:txBody>
      </p:sp>
      <p:sp>
        <p:nvSpPr>
          <p:cNvPr id="37" name="正方形/長方形 36"/>
          <p:cNvSpPr/>
          <p:nvPr/>
        </p:nvSpPr>
        <p:spPr>
          <a:xfrm>
            <a:off x="3386362" y="3284984"/>
            <a:ext cx="5566735" cy="674988"/>
          </a:xfrm>
          <a:prstGeom prst="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Arial" panose="020B0604020202020204" pitchFamily="34" charset="0"/>
              <a:cs typeface="Arial" panose="020B0604020202020204" pitchFamily="34" charset="0"/>
            </a:endParaRPr>
          </a:p>
        </p:txBody>
      </p:sp>
      <p:sp>
        <p:nvSpPr>
          <p:cNvPr id="38" name="Rectangle 1040"/>
          <p:cNvSpPr>
            <a:spLocks noChangeArrowheads="1"/>
          </p:cNvSpPr>
          <p:nvPr/>
        </p:nvSpPr>
        <p:spPr bwMode="auto">
          <a:xfrm>
            <a:off x="8980381" y="3433221"/>
            <a:ext cx="1293491" cy="354934"/>
          </a:xfrm>
          <a:prstGeom prst="rect">
            <a:avLst/>
          </a:prstGeom>
          <a:solidFill>
            <a:srgbClr val="00B0F0"/>
          </a:solidFill>
          <a:ln w="9525">
            <a:solidFill>
              <a:schemeClr val="tx1"/>
            </a:solidFill>
            <a:miter lim="800000"/>
            <a:headEnd/>
            <a:tailEnd/>
          </a:ln>
          <a:effectLst/>
        </p:spPr>
        <p:txBody>
          <a:bodyPr wrap="none" anchor="ctr"/>
          <a:lstStyle/>
          <a:p>
            <a:pPr algn="ctr"/>
            <a:r>
              <a:rPr lang="en-US" altLang="ja-JP" sz="1400" b="1" dirty="0" smtClean="0">
                <a:solidFill>
                  <a:schemeClr val="bg1"/>
                </a:solidFill>
                <a:latin typeface="Arial" panose="020B0604020202020204" pitchFamily="34" charset="0"/>
                <a:cs typeface="Arial" panose="020B0604020202020204" pitchFamily="34" charset="0"/>
              </a:rPr>
              <a:t>Rejected</a:t>
            </a:r>
            <a:endParaRPr lang="ja-JP" altLang="en-US" sz="1400" b="1" dirty="0">
              <a:solidFill>
                <a:schemeClr val="bg1"/>
              </a:solidFill>
              <a:latin typeface="Arial" panose="020B0604020202020204" pitchFamily="34" charset="0"/>
              <a:cs typeface="Arial" panose="020B0604020202020204" pitchFamily="34" charset="0"/>
            </a:endParaRPr>
          </a:p>
        </p:txBody>
      </p:sp>
      <p:cxnSp>
        <p:nvCxnSpPr>
          <p:cNvPr id="39" name="直線矢印コネクタ 38"/>
          <p:cNvCxnSpPr/>
          <p:nvPr/>
        </p:nvCxnSpPr>
        <p:spPr>
          <a:xfrm flipH="1">
            <a:off x="1756557" y="2491284"/>
            <a:ext cx="1" cy="280770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rot="16200000">
            <a:off x="51611" y="3424477"/>
            <a:ext cx="1813318" cy="646331"/>
          </a:xfrm>
          <a:prstGeom prst="rect">
            <a:avLst/>
          </a:prstGeom>
        </p:spPr>
        <p:txBody>
          <a:bodyPr wrap="none">
            <a:spAutoFit/>
          </a:bodyPr>
          <a:lstStyle/>
          <a:p>
            <a:pPr algn="ctr"/>
            <a:r>
              <a:rPr lang="en-US" altLang="ja-JP" b="1" dirty="0" smtClean="0">
                <a:solidFill>
                  <a:srgbClr val="002060"/>
                </a:solidFill>
                <a:latin typeface="Arial" panose="020B0604020202020204" pitchFamily="34" charset="0"/>
                <a:cs typeface="Arial" panose="020B0604020202020204" pitchFamily="34" charset="0"/>
              </a:rPr>
              <a:t>The scope of </a:t>
            </a:r>
          </a:p>
          <a:p>
            <a:pPr algn="ctr"/>
            <a:r>
              <a:rPr lang="en-US" altLang="ja-JP" b="1" dirty="0" smtClean="0">
                <a:solidFill>
                  <a:srgbClr val="002060"/>
                </a:solidFill>
                <a:latin typeface="Arial" panose="020B0604020202020204" pitchFamily="34" charset="0"/>
                <a:cs typeface="Arial" panose="020B0604020202020204" pitchFamily="34" charset="0"/>
              </a:rPr>
              <a:t>granted claims</a:t>
            </a:r>
            <a:endParaRPr lang="en-US" altLang="ja-JP" b="1" dirty="0">
              <a:solidFill>
                <a:srgbClr val="002060"/>
              </a:solidFill>
              <a:latin typeface="Arial" panose="020B0604020202020204" pitchFamily="34" charset="0"/>
              <a:cs typeface="Arial" panose="020B0604020202020204" pitchFamily="34" charset="0"/>
            </a:endParaRPr>
          </a:p>
        </p:txBody>
      </p:sp>
      <p:cxnSp>
        <p:nvCxnSpPr>
          <p:cNvPr id="41" name="AutoShape 1035"/>
          <p:cNvCxnSpPr>
            <a:cxnSpLocks noChangeShapeType="1"/>
          </p:cNvCxnSpPr>
          <p:nvPr/>
        </p:nvCxnSpPr>
        <p:spPr bwMode="auto">
          <a:xfrm>
            <a:off x="1032628" y="2197907"/>
            <a:ext cx="7924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Rectangle 1038"/>
          <p:cNvSpPr>
            <a:spLocks noChangeArrowheads="1"/>
          </p:cNvSpPr>
          <p:nvPr/>
        </p:nvSpPr>
        <p:spPr bwMode="auto">
          <a:xfrm>
            <a:off x="3386361" y="2115357"/>
            <a:ext cx="5571067" cy="82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43" name="AutoShape 1068"/>
          <p:cNvCxnSpPr>
            <a:cxnSpLocks noChangeShapeType="1"/>
          </p:cNvCxnSpPr>
          <p:nvPr/>
        </p:nvCxnSpPr>
        <p:spPr bwMode="auto">
          <a:xfrm>
            <a:off x="8974361" y="1886757"/>
            <a:ext cx="3928" cy="5760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ctangle 1040"/>
          <p:cNvSpPr>
            <a:spLocks noChangeArrowheads="1"/>
          </p:cNvSpPr>
          <p:nvPr/>
        </p:nvSpPr>
        <p:spPr bwMode="auto">
          <a:xfrm>
            <a:off x="3386361" y="2191651"/>
            <a:ext cx="862087" cy="83609"/>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45" name="Rectangle 1040"/>
          <p:cNvSpPr>
            <a:spLocks noChangeArrowheads="1"/>
          </p:cNvSpPr>
          <p:nvPr/>
        </p:nvSpPr>
        <p:spPr bwMode="auto">
          <a:xfrm>
            <a:off x="3861459" y="3589335"/>
            <a:ext cx="1293491" cy="67970"/>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46" name="Rectangle 1040"/>
          <p:cNvSpPr>
            <a:spLocks noChangeArrowheads="1"/>
          </p:cNvSpPr>
          <p:nvPr/>
        </p:nvSpPr>
        <p:spPr bwMode="auto">
          <a:xfrm>
            <a:off x="3357436" y="4076319"/>
            <a:ext cx="900912" cy="8330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47" name="直線矢印コネクタ 46"/>
          <p:cNvCxnSpPr/>
          <p:nvPr/>
        </p:nvCxnSpPr>
        <p:spPr>
          <a:xfrm>
            <a:off x="4558472" y="3396265"/>
            <a:ext cx="1357" cy="193071"/>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4555596" y="3657305"/>
            <a:ext cx="0" cy="180674"/>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3357437" y="3803469"/>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385838" y="3434162"/>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5213727" y="3444223"/>
            <a:ext cx="2501390" cy="338554"/>
          </a:xfrm>
          <a:prstGeom prst="rect">
            <a:avLst/>
          </a:prstGeom>
          <a:noFill/>
        </p:spPr>
        <p:txBody>
          <a:bodyPr wrap="none" rtlCol="0">
            <a:spAutoFit/>
          </a:bodyPr>
          <a:lstStyle/>
          <a:p>
            <a:r>
              <a:rPr lang="en-US" altLang="ja-JP" sz="1600" b="1" dirty="0" smtClean="0">
                <a:latin typeface="Arial" panose="020B0604020202020204" pitchFamily="34" charset="0"/>
                <a:cs typeface="Arial" panose="020B0604020202020204" pitchFamily="34" charset="0"/>
              </a:rPr>
              <a:t>2</a:t>
            </a:r>
            <a:r>
              <a:rPr lang="en-US" altLang="ja-JP" sz="1600" b="1" baseline="30000" dirty="0" smtClean="0">
                <a:latin typeface="Arial" panose="020B0604020202020204" pitchFamily="34" charset="0"/>
                <a:cs typeface="Arial" panose="020B0604020202020204" pitchFamily="34" charset="0"/>
              </a:rPr>
              <a:t>nd</a:t>
            </a:r>
            <a:r>
              <a:rPr lang="en-US" altLang="ja-JP" sz="1600" b="1" dirty="0" smtClean="0">
                <a:latin typeface="Arial" panose="020B0604020202020204" pitchFamily="34" charset="0"/>
                <a:cs typeface="Arial" panose="020B0604020202020204" pitchFamily="34" charset="0"/>
              </a:rPr>
              <a:t>  Approval (</a:t>
            </a:r>
            <a:r>
              <a:rPr kumimoji="1" lang="en-US" altLang="ja-JP" sz="1600" b="1" dirty="0" smtClean="0">
                <a:latin typeface="Arial" panose="020B0604020202020204" pitchFamily="34" charset="0"/>
                <a:cs typeface="Arial" panose="020B0604020202020204" pitchFamily="34" charset="0"/>
              </a:rPr>
              <a:t>injection)</a:t>
            </a:r>
            <a:endParaRPr kumimoji="1" lang="ja-JP" altLang="en-US" sz="1600" b="1" dirty="0">
              <a:latin typeface="Arial" panose="020B0604020202020204" pitchFamily="34" charset="0"/>
              <a:cs typeface="Arial" panose="020B0604020202020204" pitchFamily="34" charset="0"/>
            </a:endParaRPr>
          </a:p>
        </p:txBody>
      </p:sp>
      <p:sp>
        <p:nvSpPr>
          <p:cNvPr id="52" name="テキスト ボックス 51"/>
          <p:cNvSpPr txBox="1"/>
          <p:nvPr/>
        </p:nvSpPr>
        <p:spPr>
          <a:xfrm>
            <a:off x="4300076" y="3971156"/>
            <a:ext cx="2158348" cy="338554"/>
          </a:xfrm>
          <a:prstGeom prst="rect">
            <a:avLst/>
          </a:prstGeom>
          <a:noFill/>
        </p:spPr>
        <p:txBody>
          <a:bodyPr wrap="none" rtlCol="0">
            <a:spAutoFit/>
          </a:bodyPr>
          <a:lstStyle/>
          <a:p>
            <a:r>
              <a:rPr lang="en-US" altLang="ja-JP" sz="1600" b="1" dirty="0" smtClean="0">
                <a:latin typeface="Arial" panose="020B0604020202020204" pitchFamily="34" charset="0"/>
                <a:cs typeface="Arial" panose="020B0604020202020204" pitchFamily="34" charset="0"/>
              </a:rPr>
              <a:t>1</a:t>
            </a:r>
            <a:r>
              <a:rPr lang="en-US" altLang="ja-JP" sz="1600" b="1" baseline="30000" dirty="0" smtClean="0">
                <a:latin typeface="Arial" panose="020B0604020202020204" pitchFamily="34" charset="0"/>
                <a:cs typeface="Arial" panose="020B0604020202020204" pitchFamily="34" charset="0"/>
              </a:rPr>
              <a:t>st</a:t>
            </a:r>
            <a:r>
              <a:rPr lang="en-US" altLang="ja-JP" sz="1600" b="1" dirty="0" smtClean="0">
                <a:latin typeface="Arial" panose="020B0604020202020204" pitchFamily="34" charset="0"/>
                <a:cs typeface="Arial" panose="020B0604020202020204" pitchFamily="34" charset="0"/>
              </a:rPr>
              <a:t>  Approval (tablet)</a:t>
            </a:r>
            <a:endParaRPr kumimoji="1" lang="ja-JP" altLang="en-US" sz="1600" b="1" dirty="0">
              <a:latin typeface="Arial" panose="020B0604020202020204" pitchFamily="34" charset="0"/>
              <a:cs typeface="Arial" panose="020B0604020202020204" pitchFamily="34" charset="0"/>
            </a:endParaRPr>
          </a:p>
        </p:txBody>
      </p:sp>
      <p:cxnSp>
        <p:nvCxnSpPr>
          <p:cNvPr id="53" name="直線矢印コネクタ 52"/>
          <p:cNvCxnSpPr/>
          <p:nvPr/>
        </p:nvCxnSpPr>
        <p:spPr>
          <a:xfrm>
            <a:off x="10474540" y="2977198"/>
            <a:ext cx="0" cy="151216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rot="5400000">
            <a:off x="10224649" y="3415170"/>
            <a:ext cx="1826142" cy="646331"/>
          </a:xfrm>
          <a:prstGeom prst="rect">
            <a:avLst/>
          </a:prstGeom>
        </p:spPr>
        <p:txBody>
          <a:bodyPr wrap="none">
            <a:spAutoFit/>
          </a:bodyPr>
          <a:lstStyle/>
          <a:p>
            <a:pPr algn="ctr"/>
            <a:r>
              <a:rPr lang="en-US" altLang="ja-JP" b="1" dirty="0" smtClean="0">
                <a:solidFill>
                  <a:srgbClr val="002060"/>
                </a:solidFill>
                <a:latin typeface="Arial" panose="020B0604020202020204" pitchFamily="34" charset="0"/>
                <a:cs typeface="Arial" panose="020B0604020202020204" pitchFamily="34" charset="0"/>
              </a:rPr>
              <a:t>The scope of </a:t>
            </a:r>
          </a:p>
          <a:p>
            <a:pPr algn="ctr"/>
            <a:r>
              <a:rPr lang="en-US" altLang="ja-JP" b="1" dirty="0" smtClean="0">
                <a:solidFill>
                  <a:srgbClr val="002060"/>
                </a:solidFill>
                <a:latin typeface="Arial" panose="020B0604020202020204" pitchFamily="34" charset="0"/>
                <a:cs typeface="Arial" panose="020B0604020202020204" pitchFamily="34" charset="0"/>
              </a:rPr>
              <a:t>PTE protection</a:t>
            </a:r>
            <a:endParaRPr lang="en-US" altLang="ja-JP" b="1" dirty="0">
              <a:solidFill>
                <a:srgbClr val="002060"/>
              </a:solidFill>
              <a:latin typeface="Arial" panose="020B0604020202020204" pitchFamily="34" charset="0"/>
              <a:cs typeface="Arial" panose="020B0604020202020204" pitchFamily="34" charset="0"/>
            </a:endParaRPr>
          </a:p>
        </p:txBody>
      </p:sp>
      <p:sp>
        <p:nvSpPr>
          <p:cNvPr id="55" name="Rectangle 1040"/>
          <p:cNvSpPr>
            <a:spLocks noChangeArrowheads="1"/>
          </p:cNvSpPr>
          <p:nvPr/>
        </p:nvSpPr>
        <p:spPr bwMode="auto">
          <a:xfrm>
            <a:off x="3896295" y="2275260"/>
            <a:ext cx="1293491" cy="67816"/>
          </a:xfrm>
          <a:prstGeom prst="rect">
            <a:avLst/>
          </a:prstGeom>
          <a:solidFill>
            <a:srgbClr val="00B0F0"/>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57" name="AutoShape 1068"/>
          <p:cNvCxnSpPr>
            <a:cxnSpLocks noChangeShapeType="1"/>
          </p:cNvCxnSpPr>
          <p:nvPr/>
        </p:nvCxnSpPr>
        <p:spPr bwMode="auto">
          <a:xfrm>
            <a:off x="1032628" y="1915220"/>
            <a:ext cx="3928" cy="5760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 Box 1051"/>
          <p:cNvSpPr txBox="1">
            <a:spLocks noChangeArrowheads="1"/>
          </p:cNvSpPr>
          <p:nvPr/>
        </p:nvSpPr>
        <p:spPr bwMode="auto">
          <a:xfrm>
            <a:off x="362195" y="1654924"/>
            <a:ext cx="18288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Filing Date</a:t>
            </a:r>
          </a:p>
        </p:txBody>
      </p:sp>
      <p:sp>
        <p:nvSpPr>
          <p:cNvPr id="59" name="Text Box 1058"/>
          <p:cNvSpPr txBox="1">
            <a:spLocks noChangeArrowheads="1"/>
          </p:cNvSpPr>
          <p:nvPr/>
        </p:nvSpPr>
        <p:spPr bwMode="auto">
          <a:xfrm>
            <a:off x="7270995" y="1628800"/>
            <a:ext cx="33528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Original Expiry Date</a:t>
            </a:r>
          </a:p>
        </p:txBody>
      </p:sp>
      <p:sp>
        <p:nvSpPr>
          <p:cNvPr id="60" name="Text Box 1064"/>
          <p:cNvSpPr txBox="1">
            <a:spLocks noChangeArrowheads="1"/>
          </p:cNvSpPr>
          <p:nvPr/>
        </p:nvSpPr>
        <p:spPr bwMode="auto">
          <a:xfrm>
            <a:off x="2292595" y="1654924"/>
            <a:ext cx="3251200" cy="308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577850" indent="-574675"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1pPr>
            <a:lvl2pPr marL="742950" indent="-28575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2pPr>
            <a:lvl3pPr marL="11430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3pPr>
            <a:lvl4pPr marL="16002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4pPr>
            <a:lvl5pPr marL="2057400" indent="-228600" defTabSz="449263">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5pPr>
            <a:lvl6pPr marL="25146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6pPr>
            <a:lvl7pPr marL="29718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7pPr>
            <a:lvl8pPr marL="34290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8pPr>
            <a:lvl9pPr marL="3886200" indent="-228600" defTabSz="449263" fontAlgn="base">
              <a:spcBef>
                <a:spcPct val="0"/>
              </a:spcBef>
              <a:spcAft>
                <a:spcPct val="0"/>
              </a:spcAft>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defRPr kumimoji="1" sz="2400">
                <a:solidFill>
                  <a:schemeClr val="tx1"/>
                </a:solidFill>
                <a:latin typeface="Times New Roman" pitchFamily="18" charset="0"/>
                <a:ea typeface="ＭＳ Ｐゴシック" pitchFamily="50" charset="-128"/>
              </a:defRPr>
            </a:lvl9pPr>
          </a:lstStyle>
          <a:p>
            <a:pPr algn="ctr" eaLnBrk="0">
              <a:buSzPct val="100000"/>
            </a:pPr>
            <a:r>
              <a:rPr kumimoji="0" lang="en-US" sz="1400" b="1" dirty="0">
                <a:solidFill>
                  <a:srgbClr val="002060"/>
                </a:solidFill>
                <a:latin typeface="Arial" panose="020B0604020202020204" pitchFamily="34" charset="0"/>
                <a:ea typeface="ＭＳ ゴシック" pitchFamily="49" charset="-128"/>
                <a:cs typeface="Arial" panose="020B0604020202020204" pitchFamily="34" charset="0"/>
              </a:rPr>
              <a:t>Registration Date</a:t>
            </a:r>
          </a:p>
        </p:txBody>
      </p:sp>
      <p:cxnSp>
        <p:nvCxnSpPr>
          <p:cNvPr id="61" name="AutoShape 1068"/>
          <p:cNvCxnSpPr>
            <a:cxnSpLocks noChangeShapeType="1"/>
            <a:endCxn id="42" idx="1"/>
          </p:cNvCxnSpPr>
          <p:nvPr/>
        </p:nvCxnSpPr>
        <p:spPr bwMode="auto">
          <a:xfrm>
            <a:off x="3386361" y="1937304"/>
            <a:ext cx="0" cy="2193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コネクタ 34"/>
          <p:cNvCxnSpPr/>
          <p:nvPr/>
        </p:nvCxnSpPr>
        <p:spPr>
          <a:xfrm>
            <a:off x="3385838" y="4437112"/>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384478" y="2996952"/>
            <a:ext cx="556673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3767716" y="2996952"/>
            <a:ext cx="1357" cy="1080120"/>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3767716" y="4159622"/>
            <a:ext cx="1357" cy="277490"/>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rot="16200000">
            <a:off x="1021197" y="3516545"/>
            <a:ext cx="909223" cy="338554"/>
          </a:xfrm>
          <a:prstGeom prst="rect">
            <a:avLst/>
          </a:prstGeom>
        </p:spPr>
        <p:txBody>
          <a:bodyPr wrap="none">
            <a:spAutoFit/>
          </a:bodyPr>
          <a:lstStyle/>
          <a:p>
            <a:pPr algn="ctr"/>
            <a:r>
              <a:rPr lang="en-US" altLang="ja-JP" sz="1600" b="1" dirty="0" smtClean="0">
                <a:latin typeface="Arial" panose="020B0604020202020204" pitchFamily="34" charset="0"/>
                <a:cs typeface="Arial" panose="020B0604020202020204" pitchFamily="34" charset="0"/>
              </a:rPr>
              <a:t>Claim 1</a:t>
            </a:r>
            <a:endParaRPr lang="en-US" altLang="ja-JP" sz="1600" b="1" dirty="0">
              <a:latin typeface="Arial" panose="020B0604020202020204" pitchFamily="34" charset="0"/>
              <a:cs typeface="Arial" panose="020B0604020202020204" pitchFamily="34" charset="0"/>
            </a:endParaRPr>
          </a:p>
        </p:txBody>
      </p:sp>
      <p:cxnSp>
        <p:nvCxnSpPr>
          <p:cNvPr id="68" name="直線矢印コネクタ 67"/>
          <p:cNvCxnSpPr/>
          <p:nvPr/>
        </p:nvCxnSpPr>
        <p:spPr>
          <a:xfrm>
            <a:off x="2593735" y="3306922"/>
            <a:ext cx="3" cy="6749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rot="16200000">
            <a:off x="1881010" y="3461274"/>
            <a:ext cx="909223" cy="338554"/>
          </a:xfrm>
          <a:prstGeom prst="rect">
            <a:avLst/>
          </a:prstGeom>
        </p:spPr>
        <p:txBody>
          <a:bodyPr wrap="none">
            <a:spAutoFit/>
          </a:bodyPr>
          <a:lstStyle/>
          <a:p>
            <a:pPr algn="ctr"/>
            <a:r>
              <a:rPr lang="en-US" altLang="ja-JP" sz="1600" b="1" dirty="0" smtClean="0">
                <a:latin typeface="Arial" panose="020B0604020202020204" pitchFamily="34" charset="0"/>
                <a:cs typeface="Arial" panose="020B0604020202020204" pitchFamily="34" charset="0"/>
              </a:rPr>
              <a:t>Claim 2</a:t>
            </a:r>
            <a:endParaRPr lang="en-US" altLang="ja-JP" sz="1600" b="1" dirty="0">
              <a:latin typeface="Arial" panose="020B0604020202020204" pitchFamily="34" charset="0"/>
              <a:cs typeface="Arial" panose="020B0604020202020204" pitchFamily="34" charset="0"/>
            </a:endParaRPr>
          </a:p>
        </p:txBody>
      </p:sp>
      <p:sp>
        <p:nvSpPr>
          <p:cNvPr id="73" name="Rectangle 1040"/>
          <p:cNvSpPr>
            <a:spLocks noChangeArrowheads="1"/>
          </p:cNvSpPr>
          <p:nvPr/>
        </p:nvSpPr>
        <p:spPr bwMode="auto">
          <a:xfrm>
            <a:off x="8981445" y="2115439"/>
            <a:ext cx="862087" cy="83609"/>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74" name="Rectangle 1040"/>
          <p:cNvSpPr>
            <a:spLocks noChangeArrowheads="1"/>
          </p:cNvSpPr>
          <p:nvPr/>
        </p:nvSpPr>
        <p:spPr bwMode="auto">
          <a:xfrm>
            <a:off x="2808413" y="4079756"/>
            <a:ext cx="563264" cy="79866"/>
          </a:xfrm>
          <a:prstGeom prst="rect">
            <a:avLst/>
          </a:prstGeom>
          <a:solidFill>
            <a:schemeClr val="bg1"/>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75" name="Rectangle 1040"/>
          <p:cNvSpPr>
            <a:spLocks noChangeArrowheads="1"/>
          </p:cNvSpPr>
          <p:nvPr/>
        </p:nvSpPr>
        <p:spPr bwMode="auto">
          <a:xfrm>
            <a:off x="2827504" y="2197006"/>
            <a:ext cx="563264" cy="79866"/>
          </a:xfrm>
          <a:prstGeom prst="rect">
            <a:avLst/>
          </a:prstGeom>
          <a:solidFill>
            <a:schemeClr val="bg1"/>
          </a:solidFill>
          <a:ln w="9525">
            <a:solidFill>
              <a:schemeClr val="tx1"/>
            </a:solidFill>
            <a:miter lim="800000"/>
            <a:headEnd/>
            <a:tailEnd/>
          </a:ln>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2" name="テキスト ボックス 1"/>
          <p:cNvSpPr txBox="1"/>
          <p:nvPr/>
        </p:nvSpPr>
        <p:spPr>
          <a:xfrm>
            <a:off x="1634654" y="5734998"/>
            <a:ext cx="9682530" cy="923330"/>
          </a:xfrm>
          <a:prstGeom prst="rect">
            <a:avLst/>
          </a:prstGeom>
          <a:noFill/>
        </p:spPr>
        <p:txBody>
          <a:bodyPr wrap="square" rtlCol="0">
            <a:spAutoFit/>
          </a:bodyPr>
          <a:lstStyle/>
          <a:p>
            <a:pPr marL="285750" indent="-285750">
              <a:buFont typeface="Arial" pitchFamily="34" charset="0"/>
              <a:buChar char="•"/>
            </a:pPr>
            <a:r>
              <a:rPr lang="en-US" altLang="ja-JP" b="1" dirty="0" smtClean="0">
                <a:latin typeface="Arial" panose="020B0604020202020204" pitchFamily="34" charset="0"/>
                <a:cs typeface="Arial" panose="020B0604020202020204" pitchFamily="34" charset="0"/>
              </a:rPr>
              <a:t>PTE application based on 2</a:t>
            </a:r>
            <a:r>
              <a:rPr lang="en-US" altLang="ja-JP" b="1" baseline="30000" dirty="0" smtClean="0">
                <a:latin typeface="Arial" panose="020B0604020202020204" pitchFamily="34" charset="0"/>
                <a:cs typeface="Arial" panose="020B0604020202020204" pitchFamily="34" charset="0"/>
              </a:rPr>
              <a:t>nd</a:t>
            </a:r>
            <a:r>
              <a:rPr lang="en-US" altLang="ja-JP" b="1" dirty="0" smtClean="0">
                <a:latin typeface="Arial" panose="020B0604020202020204" pitchFamily="34" charset="0"/>
                <a:cs typeface="Arial" panose="020B0604020202020204" pitchFamily="34" charset="0"/>
              </a:rPr>
              <a:t> Approval is rejected even if the PTE based on 1</a:t>
            </a:r>
            <a:r>
              <a:rPr lang="en-US" altLang="ja-JP" b="1" baseline="30000" dirty="0" smtClean="0">
                <a:latin typeface="Arial" panose="020B0604020202020204" pitchFamily="34" charset="0"/>
                <a:cs typeface="Arial" panose="020B0604020202020204" pitchFamily="34" charset="0"/>
              </a:rPr>
              <a:t>st</a:t>
            </a:r>
            <a:r>
              <a:rPr lang="en-US" altLang="ja-JP" b="1" dirty="0" smtClean="0">
                <a:latin typeface="Arial" panose="020B0604020202020204" pitchFamily="34" charset="0"/>
                <a:cs typeface="Arial" panose="020B0604020202020204" pitchFamily="34" charset="0"/>
              </a:rPr>
              <a:t> Approval has shorter time.</a:t>
            </a:r>
          </a:p>
          <a:p>
            <a:pPr marL="285750" indent="-285750">
              <a:buFont typeface="Arial" pitchFamily="34" charset="0"/>
              <a:buChar char="•"/>
            </a:pPr>
            <a:r>
              <a:rPr lang="en-US" altLang="ja-JP" b="1" dirty="0" smtClean="0">
                <a:latin typeface="Arial" panose="020B0604020202020204" pitchFamily="34" charset="0"/>
                <a:cs typeface="Arial" panose="020B0604020202020204" pitchFamily="34" charset="0"/>
              </a:rPr>
              <a:t>In this case, filing a divisional application for claim 2 might be useful.</a:t>
            </a:r>
          </a:p>
        </p:txBody>
      </p:sp>
      <p:cxnSp>
        <p:nvCxnSpPr>
          <p:cNvPr id="56" name="直線矢印コネクタ 55"/>
          <p:cNvCxnSpPr/>
          <p:nvPr/>
        </p:nvCxnSpPr>
        <p:spPr>
          <a:xfrm flipH="1">
            <a:off x="3361170" y="5373216"/>
            <a:ext cx="6575257" cy="0"/>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3023659" y="5405154"/>
            <a:ext cx="6807568" cy="369332"/>
          </a:xfrm>
          <a:prstGeom prst="rect">
            <a:avLst/>
          </a:prstGeom>
        </p:spPr>
        <p:txBody>
          <a:bodyPr wrap="square">
            <a:spAutoFit/>
          </a:bodyPr>
          <a:lstStyle/>
          <a:p>
            <a:pPr algn="ctr"/>
            <a:r>
              <a:rPr lang="en-US" altLang="ja-JP" b="1" dirty="0" smtClean="0">
                <a:solidFill>
                  <a:srgbClr val="002060"/>
                </a:solidFill>
                <a:latin typeface="Arial" panose="020B0604020202020204" pitchFamily="34" charset="0"/>
                <a:cs typeface="Arial" panose="020B0604020202020204" pitchFamily="34" charset="0"/>
              </a:rPr>
              <a:t>Patent term</a:t>
            </a:r>
            <a:endParaRPr lang="en-US" altLang="ja-JP" b="1" dirty="0">
              <a:solidFill>
                <a:srgbClr val="002060"/>
              </a:solidFill>
              <a:latin typeface="Arial" panose="020B0604020202020204" pitchFamily="34" charset="0"/>
              <a:cs typeface="Arial" panose="020B0604020202020204" pitchFamily="34" charset="0"/>
            </a:endParaRPr>
          </a:p>
        </p:txBody>
      </p:sp>
      <p:cxnSp>
        <p:nvCxnSpPr>
          <p:cNvPr id="70" name="直線コネクタ 69"/>
          <p:cNvCxnSpPr/>
          <p:nvPr/>
        </p:nvCxnSpPr>
        <p:spPr>
          <a:xfrm flipH="1">
            <a:off x="1022975" y="5373216"/>
            <a:ext cx="220431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rot="16200000">
            <a:off x="350610" y="3576369"/>
            <a:ext cx="3112170" cy="523220"/>
          </a:xfrm>
          <a:prstGeom prst="rect">
            <a:avLst/>
          </a:prstGeom>
        </p:spPr>
        <p:txBody>
          <a:bodyPr wrap="square">
            <a:spAutoFit/>
          </a:bodyPr>
          <a:lstStyle/>
          <a:p>
            <a:pPr algn="ctr"/>
            <a:r>
              <a:rPr lang="en-US" altLang="ja-JP" sz="2800" b="1" dirty="0" smtClean="0">
                <a:solidFill>
                  <a:schemeClr val="accent6"/>
                </a:solidFill>
                <a:latin typeface="Arial" panose="020B0604020202020204" pitchFamily="34" charset="0"/>
                <a:cs typeface="Arial" panose="020B0604020202020204" pitchFamily="34" charset="0"/>
              </a:rPr>
              <a:t>… Pain relief…</a:t>
            </a:r>
            <a:endParaRPr lang="en-US" altLang="ja-JP" sz="2800" b="1" dirty="0">
              <a:solidFill>
                <a:schemeClr val="accent6"/>
              </a:solidFill>
              <a:latin typeface="Arial" panose="020B0604020202020204" pitchFamily="34" charset="0"/>
              <a:cs typeface="Arial" panose="020B0604020202020204" pitchFamily="34" charset="0"/>
            </a:endParaRPr>
          </a:p>
        </p:txBody>
      </p:sp>
      <p:sp>
        <p:nvSpPr>
          <p:cNvPr id="71" name="正方形/長方形 70"/>
          <p:cNvSpPr/>
          <p:nvPr/>
        </p:nvSpPr>
        <p:spPr>
          <a:xfrm rot="16200000">
            <a:off x="2227003" y="3476662"/>
            <a:ext cx="1201002" cy="307777"/>
          </a:xfrm>
          <a:prstGeom prst="rect">
            <a:avLst/>
          </a:prstGeom>
        </p:spPr>
        <p:txBody>
          <a:bodyPr wrap="square">
            <a:spAutoFit/>
          </a:bodyPr>
          <a:lstStyle/>
          <a:p>
            <a:pPr algn="ctr"/>
            <a:r>
              <a:rPr lang="en-US" altLang="ja-JP" sz="1400" b="1" dirty="0" smtClean="0">
                <a:solidFill>
                  <a:srgbClr val="006600"/>
                </a:solidFill>
                <a:latin typeface="Arial" panose="020B0604020202020204" pitchFamily="34" charset="0"/>
                <a:cs typeface="Arial" panose="020B0604020202020204" pitchFamily="34" charset="0"/>
              </a:rPr>
              <a:t>injection</a:t>
            </a:r>
            <a:endParaRPr lang="en-US" altLang="ja-JP" sz="1400" b="1" dirty="0">
              <a:solidFill>
                <a:srgbClr val="006600"/>
              </a:solidFill>
              <a:latin typeface="Arial" panose="020B0604020202020204" pitchFamily="34" charset="0"/>
              <a:cs typeface="Arial" panose="020B0604020202020204" pitchFamily="34" charset="0"/>
            </a:endParaRPr>
          </a:p>
        </p:txBody>
      </p:sp>
      <p:sp>
        <p:nvSpPr>
          <p:cNvPr id="77" name="Title 1"/>
          <p:cNvSpPr>
            <a:spLocks noGrp="1"/>
          </p:cNvSpPr>
          <p:nvPr>
            <p:ph type="title"/>
          </p:nvPr>
        </p:nvSpPr>
        <p:spPr>
          <a:xfrm>
            <a:off x="2592925" y="624110"/>
            <a:ext cx="8911687" cy="741552"/>
          </a:xfrm>
        </p:spPr>
        <p:txBody>
          <a:bodyPr>
            <a:normAutofit/>
          </a:bodyPr>
          <a:lstStyle/>
          <a:p>
            <a:r>
              <a:rPr lang="de-DE" altLang="ja-JP" sz="3600" dirty="0" err="1" smtClean="0">
                <a:solidFill>
                  <a:schemeClr val="accent5"/>
                </a:solidFill>
                <a:latin typeface="Arial" panose="020B0604020202020204" pitchFamily="34" charset="0"/>
                <a:cs typeface="Arial" panose="020B0604020202020204" pitchFamily="34" charset="0"/>
              </a:rPr>
              <a:t>Examination</a:t>
            </a:r>
            <a:r>
              <a:rPr lang="de-DE" altLang="ja-JP" sz="3600" dirty="0" smtClean="0">
                <a:solidFill>
                  <a:schemeClr val="accent5"/>
                </a:solidFill>
                <a:latin typeface="Arial" panose="020B0604020202020204" pitchFamily="34" charset="0"/>
                <a:cs typeface="Arial" panose="020B0604020202020204" pitchFamily="34" charset="0"/>
              </a:rPr>
              <a:t> </a:t>
            </a:r>
            <a:r>
              <a:rPr lang="de-DE" altLang="ja-JP" sz="3600" dirty="0" err="1" smtClean="0">
                <a:solidFill>
                  <a:schemeClr val="accent5"/>
                </a:solidFill>
                <a:latin typeface="Arial" panose="020B0604020202020204" pitchFamily="34" charset="0"/>
                <a:cs typeface="Arial" panose="020B0604020202020204" pitchFamily="34" charset="0"/>
              </a:rPr>
              <a:t>for</a:t>
            </a:r>
            <a:r>
              <a:rPr lang="de-DE" altLang="ja-JP" sz="3600" dirty="0" smtClean="0">
                <a:solidFill>
                  <a:schemeClr val="accent5"/>
                </a:solidFill>
                <a:latin typeface="Arial" panose="020B0604020202020204" pitchFamily="34" charset="0"/>
                <a:cs typeface="Arial" panose="020B0604020202020204" pitchFamily="34" charset="0"/>
              </a:rPr>
              <a:t> PTE (</a:t>
            </a:r>
            <a:r>
              <a:rPr lang="de-DE" altLang="ja-JP" sz="3600" dirty="0" err="1" smtClean="0">
                <a:solidFill>
                  <a:schemeClr val="accent5"/>
                </a:solidFill>
                <a:latin typeface="Arial" panose="020B0604020202020204" pitchFamily="34" charset="0"/>
                <a:cs typeface="Arial" panose="020B0604020202020204" pitchFamily="34" charset="0"/>
              </a:rPr>
              <a:t>Cont‘d</a:t>
            </a:r>
            <a:r>
              <a:rPr lang="de-DE" altLang="ja-JP" sz="3600" dirty="0" smtClean="0">
                <a:solidFill>
                  <a:schemeClr val="accent5"/>
                </a:solidFill>
                <a:latin typeface="Arial" panose="020B0604020202020204" pitchFamily="34" charset="0"/>
                <a:cs typeface="Arial" panose="020B0604020202020204" pitchFamily="34" charset="0"/>
              </a:rPr>
              <a:t>)</a:t>
            </a:r>
            <a:endParaRPr kumimoji="1" lang="ja-JP" altLang="en-US" sz="3600" dirty="0">
              <a:solidFill>
                <a:schemeClr val="accent5"/>
              </a:solidFill>
              <a:latin typeface="Arial" panose="020B0604020202020204" pitchFamily="34" charset="0"/>
              <a:cs typeface="Arial" panose="020B0604020202020204" pitchFamily="34" charset="0"/>
            </a:endParaRPr>
          </a:p>
        </p:txBody>
      </p:sp>
      <p:sp>
        <p:nvSpPr>
          <p:cNvPr id="72"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22</a:t>
            </a:fld>
            <a:endParaRPr lang="en-US" altLang="ja-JP">
              <a:latin typeface="Arial" panose="020B0604020202020204" pitchFamily="34" charset="0"/>
              <a:cs typeface="Arial" panose="020B0604020202020204" pitchFamily="34" charset="0"/>
            </a:endParaRPr>
          </a:p>
        </p:txBody>
      </p:sp>
      <p:pic>
        <p:nvPicPr>
          <p:cNvPr id="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9045"/>
            <a:ext cx="1906695" cy="33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188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584886" y="805979"/>
            <a:ext cx="10972800" cy="1143000"/>
          </a:xfrm>
        </p:spPr>
        <p:txBody>
          <a:bodyPr>
            <a:normAutofit/>
          </a:bodyPr>
          <a:lstStyle/>
          <a:p>
            <a:r>
              <a:rPr lang="en-US" altLang="ja-JP" sz="3600" dirty="0" smtClean="0">
                <a:solidFill>
                  <a:srgbClr val="AEAEAE"/>
                </a:solidFill>
                <a:latin typeface="Arial" panose="020B0604020202020204" pitchFamily="34" charset="0"/>
                <a:cs typeface="Arial" panose="020B0604020202020204" pitchFamily="34" charset="0"/>
              </a:rPr>
              <a:t>Table of contents</a:t>
            </a:r>
            <a:endParaRPr lang="ja-JP" altLang="en-US" sz="3600" dirty="0" smtClean="0">
              <a:solidFill>
                <a:srgbClr val="AEAEAE"/>
              </a:solidFill>
              <a:latin typeface="Arial" panose="020B0604020202020204" pitchFamily="34" charset="0"/>
              <a:cs typeface="Arial" panose="020B0604020202020204" pitchFamily="34" charset="0"/>
            </a:endParaRPr>
          </a:p>
        </p:txBody>
      </p:sp>
      <p:sp>
        <p:nvSpPr>
          <p:cNvPr id="19459" name="コンテンツ プレースホルダー 2"/>
          <p:cNvSpPr>
            <a:spLocks noGrp="1"/>
          </p:cNvSpPr>
          <p:nvPr>
            <p:ph idx="1"/>
          </p:nvPr>
        </p:nvSpPr>
        <p:spPr>
          <a:xfrm>
            <a:off x="2549729" y="2123362"/>
            <a:ext cx="8915400" cy="4302826"/>
          </a:xfrm>
        </p:spPr>
        <p:txBody>
          <a:bodyPr/>
          <a:lstStyle/>
          <a:p>
            <a:r>
              <a:rPr lang="en-US" altLang="ja-JP" sz="2800" b="1" dirty="0" smtClean="0">
                <a:solidFill>
                  <a:schemeClr val="bg1">
                    <a:lumMod val="75000"/>
                  </a:schemeClr>
                </a:solidFill>
                <a:latin typeface="Arial" panose="020B0604020202020204" pitchFamily="34" charset="0"/>
                <a:cs typeface="Arial" panose="020B0604020202020204" pitchFamily="34" charset="0"/>
              </a:rPr>
              <a:t>Patent Term Extension </a:t>
            </a:r>
            <a:r>
              <a:rPr lang="en-US" altLang="ja-JP" sz="2800" dirty="0" smtClean="0">
                <a:solidFill>
                  <a:schemeClr val="bg1">
                    <a:lumMod val="75000"/>
                  </a:schemeClr>
                </a:solidFill>
                <a:latin typeface="Arial" panose="020B0604020202020204" pitchFamily="34" charset="0"/>
                <a:cs typeface="Arial" panose="020B0604020202020204" pitchFamily="34" charset="0"/>
              </a:rPr>
              <a:t>(max. 5 yrs.) for pharmaceutical/agrochemical products</a:t>
            </a:r>
          </a:p>
          <a:p>
            <a:r>
              <a:rPr lang="en-US" altLang="ja-JP" sz="2800" b="1" dirty="0" smtClean="0">
                <a:solidFill>
                  <a:schemeClr val="tx1"/>
                </a:solidFill>
                <a:latin typeface="Arial" panose="020B0604020202020204" pitchFamily="34" charset="0"/>
                <a:cs typeface="Arial" panose="020B0604020202020204" pitchFamily="34" charset="0"/>
              </a:rPr>
              <a:t>Reexamination period </a:t>
            </a:r>
            <a:r>
              <a:rPr lang="en-US" altLang="ja-JP" sz="2800" dirty="0" smtClean="0">
                <a:solidFill>
                  <a:schemeClr val="tx1"/>
                </a:solidFill>
                <a:latin typeface="Arial" panose="020B0604020202020204" pitchFamily="34" charset="0"/>
                <a:cs typeface="Arial" panose="020B0604020202020204" pitchFamily="34" charset="0"/>
              </a:rPr>
              <a:t>(4-10 yrs.) for pharmaceutical products			</a:t>
            </a:r>
            <a:endParaRPr lang="en-US" altLang="ja-JP" sz="2000" dirty="0" smtClean="0">
              <a:solidFill>
                <a:schemeClr val="tx1"/>
              </a:solidFill>
              <a:latin typeface="Arial" panose="020B0604020202020204" pitchFamily="34" charset="0"/>
              <a:cs typeface="Arial" panose="020B0604020202020204" pitchFamily="34" charset="0"/>
            </a:endParaRPr>
          </a:p>
          <a:p>
            <a:r>
              <a:rPr lang="en-US" altLang="ja-JP" sz="2800" dirty="0" smtClean="0">
                <a:solidFill>
                  <a:srgbClr val="AEAEAE"/>
                </a:solidFill>
                <a:latin typeface="Arial" panose="020B0604020202020204" pitchFamily="34" charset="0"/>
                <a:cs typeface="Arial" panose="020B0604020202020204" pitchFamily="34" charset="0"/>
              </a:rPr>
              <a:t>Law Revisions for Regenerative Medical Products</a:t>
            </a:r>
          </a:p>
          <a:p>
            <a:pPr marL="0" indent="0">
              <a:buNone/>
            </a:pPr>
            <a:endParaRPr lang="en-US" altLang="ja-JP" sz="2800" dirty="0" smtClean="0">
              <a:solidFill>
                <a:srgbClr val="AEAEAE"/>
              </a:solidFill>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23</a:t>
            </a:fld>
            <a:endParaRPr lang="en-US" altLang="ja-JP">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2323070" y="858666"/>
            <a:ext cx="8912225" cy="595312"/>
          </a:xfrm>
        </p:spPr>
        <p:txBody>
          <a:bodyPr>
            <a:noAutofit/>
          </a:bodyPr>
          <a:lstStyle/>
          <a:p>
            <a:r>
              <a:rPr lang="en-US" altLang="ja-JP" sz="3600" dirty="0" smtClean="0">
                <a:solidFill>
                  <a:schemeClr val="accent5"/>
                </a:solidFill>
                <a:latin typeface="Arial" panose="020B0604020202020204" pitchFamily="34" charset="0"/>
                <a:cs typeface="Arial" panose="020B0604020202020204" pitchFamily="34" charset="0"/>
              </a:rPr>
              <a:t>What is reexamination system?</a:t>
            </a:r>
            <a:endParaRPr lang="ja-JP" altLang="en-US" sz="3600" dirty="0" smtClean="0">
              <a:solidFill>
                <a:schemeClr val="accent5"/>
              </a:solidFill>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2538104" y="1885510"/>
            <a:ext cx="8915400" cy="4265908"/>
          </a:xfrm>
        </p:spPr>
        <p:txBody>
          <a:bodyPr/>
          <a:lstStyle/>
          <a:p>
            <a:pPr>
              <a:defRPr/>
            </a:pPr>
            <a:r>
              <a:rPr lang="de-DE" altLang="ja-JP" sz="2000" dirty="0" err="1" smtClean="0">
                <a:latin typeface="Arial" panose="020B0604020202020204" pitchFamily="34" charset="0"/>
                <a:cs typeface="Arial" panose="020B0604020202020204" pitchFamily="34" charset="0"/>
              </a:rPr>
              <a:t>Aim</a:t>
            </a:r>
            <a:r>
              <a:rPr lang="de-DE" altLang="ja-JP" sz="2000" dirty="0" smtClean="0">
                <a:latin typeface="Arial" panose="020B0604020202020204" pitchFamily="34" charset="0"/>
                <a:cs typeface="Arial" panose="020B0604020202020204" pitchFamily="34" charset="0"/>
              </a:rPr>
              <a:t>: </a:t>
            </a:r>
            <a:r>
              <a:rPr lang="de-DE" altLang="ja-JP" sz="2000" dirty="0" err="1" smtClean="0">
                <a:solidFill>
                  <a:srgbClr val="FF0000"/>
                </a:solidFill>
                <a:latin typeface="Arial" panose="020B0604020202020204" pitchFamily="34" charset="0"/>
                <a:cs typeface="Arial" panose="020B0604020202020204" pitchFamily="34" charset="0"/>
              </a:rPr>
              <a:t>Reconfirmation</a:t>
            </a:r>
            <a:r>
              <a:rPr lang="de-DE" altLang="ja-JP" sz="2000" dirty="0" smtClean="0">
                <a:solidFill>
                  <a:srgbClr val="FF0000"/>
                </a:solidFill>
                <a:latin typeface="Arial" panose="020B0604020202020204" pitchFamily="34" charset="0"/>
                <a:cs typeface="Arial" panose="020B0604020202020204" pitchFamily="34" charset="0"/>
              </a:rPr>
              <a:t> </a:t>
            </a:r>
            <a:r>
              <a:rPr lang="de-DE" altLang="ja-JP" sz="2000" dirty="0" err="1" smtClean="0">
                <a:solidFill>
                  <a:srgbClr val="FF0000"/>
                </a:solidFill>
                <a:latin typeface="Arial" panose="020B0604020202020204" pitchFamily="34" charset="0"/>
                <a:cs typeface="Arial" panose="020B0604020202020204" pitchFamily="34" charset="0"/>
              </a:rPr>
              <a:t>of</a:t>
            </a:r>
            <a:r>
              <a:rPr lang="de-DE" altLang="ja-JP" sz="2000" dirty="0" smtClean="0">
                <a:solidFill>
                  <a:srgbClr val="FF0000"/>
                </a:solidFill>
                <a:latin typeface="Arial" panose="020B0604020202020204" pitchFamily="34" charset="0"/>
                <a:cs typeface="Arial" panose="020B0604020202020204" pitchFamily="34" charset="0"/>
              </a:rPr>
              <a:t> </a:t>
            </a:r>
            <a:r>
              <a:rPr lang="de-DE" altLang="ja-JP" sz="2000" dirty="0" err="1" smtClean="0">
                <a:solidFill>
                  <a:srgbClr val="FF0000"/>
                </a:solidFill>
                <a:latin typeface="Arial" panose="020B0604020202020204" pitchFamily="34" charset="0"/>
                <a:cs typeface="Arial" panose="020B0604020202020204" pitchFamily="34" charset="0"/>
              </a:rPr>
              <a:t>clinical</a:t>
            </a:r>
            <a:r>
              <a:rPr lang="de-DE" altLang="ja-JP" sz="2000" dirty="0" smtClean="0">
                <a:solidFill>
                  <a:srgbClr val="FF0000"/>
                </a:solidFill>
                <a:latin typeface="Arial" panose="020B0604020202020204" pitchFamily="34" charset="0"/>
                <a:cs typeface="Arial" panose="020B0604020202020204" pitchFamily="34" charset="0"/>
              </a:rPr>
              <a:t> </a:t>
            </a:r>
            <a:r>
              <a:rPr lang="de-DE" altLang="ja-JP" sz="2000" dirty="0" err="1" smtClean="0">
                <a:solidFill>
                  <a:srgbClr val="FF0000"/>
                </a:solidFill>
                <a:latin typeface="Arial" panose="020B0604020202020204" pitchFamily="34" charset="0"/>
                <a:cs typeface="Arial" panose="020B0604020202020204" pitchFamily="34" charset="0"/>
              </a:rPr>
              <a:t>usefulness</a:t>
            </a:r>
            <a:r>
              <a:rPr lang="de-DE" altLang="ja-JP" sz="2000" dirty="0" smtClean="0">
                <a:solidFill>
                  <a:srgbClr val="FF0000"/>
                </a:solidFill>
                <a:latin typeface="Arial" panose="020B0604020202020204" pitchFamily="34" charset="0"/>
                <a:cs typeface="Arial" panose="020B0604020202020204" pitchFamily="34" charset="0"/>
              </a:rPr>
              <a:t> </a:t>
            </a:r>
            <a:r>
              <a:rPr lang="de-DE" altLang="ja-JP" sz="2000" dirty="0" err="1" smtClean="0">
                <a:solidFill>
                  <a:srgbClr val="FF0000"/>
                </a:solidFill>
                <a:latin typeface="Arial" panose="020B0604020202020204" pitchFamily="34" charset="0"/>
                <a:cs typeface="Arial" panose="020B0604020202020204" pitchFamily="34" charset="0"/>
              </a:rPr>
              <a:t>of</a:t>
            </a:r>
            <a:r>
              <a:rPr lang="de-DE" altLang="ja-JP" sz="2000" dirty="0" smtClean="0">
                <a:solidFill>
                  <a:srgbClr val="FF0000"/>
                </a:solidFill>
                <a:latin typeface="Arial" panose="020B0604020202020204" pitchFamily="34" charset="0"/>
                <a:cs typeface="Arial" panose="020B0604020202020204" pitchFamily="34" charset="0"/>
              </a:rPr>
              <a:t> </a:t>
            </a:r>
            <a:r>
              <a:rPr lang="de-DE" altLang="ja-JP" sz="2000" dirty="0" err="1" smtClean="0">
                <a:solidFill>
                  <a:srgbClr val="FF0000"/>
                </a:solidFill>
                <a:latin typeface="Arial" panose="020B0604020202020204" pitchFamily="34" charset="0"/>
                <a:cs typeface="Arial" panose="020B0604020202020204" pitchFamily="34" charset="0"/>
              </a:rPr>
              <a:t>drugs</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by</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collecting</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information</a:t>
            </a:r>
            <a:r>
              <a:rPr lang="de-DE" altLang="ja-JP" sz="2000" dirty="0" smtClean="0">
                <a:latin typeface="Arial" panose="020B0604020202020204" pitchFamily="34" charset="0"/>
                <a:cs typeface="Arial" panose="020B0604020202020204" pitchFamily="34" charset="0"/>
              </a:rPr>
              <a:t> on </a:t>
            </a:r>
            <a:r>
              <a:rPr lang="de-DE" altLang="ja-JP" sz="2000" dirty="0" err="1" smtClean="0">
                <a:latin typeface="Arial" panose="020B0604020202020204" pitchFamily="34" charset="0"/>
                <a:cs typeface="Arial" panose="020B0604020202020204" pitchFamily="34" charset="0"/>
              </a:rPr>
              <a:t>the</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efficacy</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and</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safety</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of</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the</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drug</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during</a:t>
            </a:r>
            <a:r>
              <a:rPr lang="de-DE" altLang="ja-JP" sz="2000" dirty="0" smtClean="0">
                <a:latin typeface="Arial" panose="020B0604020202020204" pitchFamily="34" charset="0"/>
                <a:cs typeface="Arial" panose="020B0604020202020204" pitchFamily="34" charset="0"/>
              </a:rPr>
              <a:t> a </a:t>
            </a:r>
            <a:r>
              <a:rPr lang="de-DE" altLang="ja-JP" sz="2000" dirty="0" err="1" smtClean="0">
                <a:latin typeface="Arial" panose="020B0604020202020204" pitchFamily="34" charset="0"/>
                <a:cs typeface="Arial" panose="020B0604020202020204" pitchFamily="34" charset="0"/>
              </a:rPr>
              <a:t>specified</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period</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of</a:t>
            </a:r>
            <a:r>
              <a:rPr lang="de-DE" altLang="ja-JP" sz="2000" dirty="0" smtClean="0">
                <a:latin typeface="Arial" panose="020B0604020202020204" pitchFamily="34" charset="0"/>
                <a:cs typeface="Arial" panose="020B0604020202020204" pitchFamily="34" charset="0"/>
              </a:rPr>
              <a:t> time after </a:t>
            </a:r>
            <a:r>
              <a:rPr lang="de-DE" altLang="ja-JP" sz="2000" dirty="0" err="1" smtClean="0">
                <a:latin typeface="Arial" panose="020B0604020202020204" pitchFamily="34" charset="0"/>
                <a:cs typeface="Arial" panose="020B0604020202020204" pitchFamily="34" charset="0"/>
              </a:rPr>
              <a:t>approval</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reexamination</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period</a:t>
            </a:r>
            <a:r>
              <a:rPr lang="de-DE" altLang="ja-JP" sz="2000" dirty="0" smtClean="0">
                <a:latin typeface="Arial" panose="020B0604020202020204" pitchFamily="34" charset="0"/>
                <a:cs typeface="Arial" panose="020B0604020202020204" pitchFamily="34" charset="0"/>
              </a:rPr>
              <a:t>).  </a:t>
            </a:r>
          </a:p>
          <a:p>
            <a:pPr>
              <a:defRPr/>
            </a:pPr>
            <a:r>
              <a:rPr lang="en-US" altLang="ja-JP" sz="2000" u="sng" dirty="0" smtClean="0">
                <a:latin typeface="Arial" panose="020B0604020202020204" pitchFamily="34" charset="0"/>
                <a:cs typeface="Arial" panose="020B0604020202020204" pitchFamily="34" charset="0"/>
              </a:rPr>
              <a:t>During</a:t>
            </a:r>
            <a:r>
              <a:rPr lang="en-US" altLang="ja-JP" sz="2000" dirty="0" smtClean="0">
                <a:latin typeface="Arial" panose="020B0604020202020204" pitchFamily="34" charset="0"/>
                <a:cs typeface="Arial" panose="020B0604020202020204" pitchFamily="34" charset="0"/>
              </a:rPr>
              <a:t> reexamination period, applicants seeking for marketing approval need to submit </a:t>
            </a:r>
            <a:r>
              <a:rPr lang="en-US" altLang="ja-JP" sz="2000" u="sng" dirty="0" smtClean="0">
                <a:latin typeface="Arial" panose="020B0604020202020204" pitchFamily="34" charset="0"/>
                <a:cs typeface="Arial" panose="020B0604020202020204" pitchFamily="34" charset="0"/>
              </a:rPr>
              <a:t>the same amount or more data</a:t>
            </a:r>
            <a:r>
              <a:rPr lang="en-US" altLang="ja-JP" sz="2000" dirty="0" smtClean="0">
                <a:latin typeface="Arial" panose="020B0604020202020204" pitchFamily="34" charset="0"/>
                <a:cs typeface="Arial" panose="020B0604020202020204" pitchFamily="34" charset="0"/>
              </a:rPr>
              <a:t> (taking ca. 3-6 yrs of work)as the original authorization holder of the drug.  </a:t>
            </a:r>
          </a:p>
          <a:p>
            <a:pPr>
              <a:defRPr/>
            </a:pPr>
            <a:r>
              <a:rPr lang="de-DE" altLang="ja-JP" sz="2000" u="sng" dirty="0" smtClean="0">
                <a:latin typeface="Arial" panose="020B0604020202020204" pitchFamily="34" charset="0"/>
                <a:cs typeface="Arial" panose="020B0604020202020204" pitchFamily="34" charset="0"/>
              </a:rPr>
              <a:t>After</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reexamination</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period</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applicants</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submit</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only</a:t>
            </a:r>
            <a:r>
              <a:rPr lang="de-DE" altLang="ja-JP" sz="2000" dirty="0" smtClean="0">
                <a:latin typeface="Arial" panose="020B0604020202020204" pitchFamily="34" charset="0"/>
                <a:cs typeface="Arial" panose="020B0604020202020204" pitchFamily="34" charset="0"/>
              </a:rPr>
              <a:t> </a:t>
            </a:r>
            <a:r>
              <a:rPr lang="de-DE" altLang="ja-JP" sz="2000" u="sng" dirty="0" err="1" smtClean="0">
                <a:latin typeface="Arial" panose="020B0604020202020204" pitchFamily="34" charset="0"/>
                <a:cs typeface="Arial" panose="020B0604020202020204" pitchFamily="34" charset="0"/>
              </a:rPr>
              <a:t>bioequivalency</a:t>
            </a:r>
            <a:r>
              <a:rPr lang="de-DE" altLang="ja-JP" sz="2000" u="sng" dirty="0" smtClean="0">
                <a:latin typeface="Arial" panose="020B0604020202020204" pitchFamily="34" charset="0"/>
                <a:cs typeface="Arial" panose="020B0604020202020204" pitchFamily="34" charset="0"/>
              </a:rPr>
              <a:t> </a:t>
            </a:r>
            <a:r>
              <a:rPr lang="de-DE" altLang="ja-JP" sz="2000" u="sng" dirty="0" err="1" smtClean="0">
                <a:latin typeface="Arial" panose="020B0604020202020204" pitchFamily="34" charset="0"/>
                <a:cs typeface="Arial" panose="020B0604020202020204" pitchFamily="34" charset="0"/>
              </a:rPr>
              <a:t>test</a:t>
            </a:r>
            <a:r>
              <a:rPr lang="de-DE" altLang="ja-JP" sz="2000" dirty="0" smtClean="0">
                <a:latin typeface="Arial" panose="020B0604020202020204" pitchFamily="34" charset="0"/>
                <a:cs typeface="Arial" panose="020B0604020202020204" pitchFamily="34" charset="0"/>
              </a:rPr>
              <a:t>, </a:t>
            </a:r>
            <a:r>
              <a:rPr lang="de-DE" altLang="ja-JP" sz="2000" u="sng" dirty="0" err="1" smtClean="0">
                <a:latin typeface="Arial" panose="020B0604020202020204" pitchFamily="34" charset="0"/>
                <a:cs typeface="Arial" panose="020B0604020202020204" pitchFamily="34" charset="0"/>
              </a:rPr>
              <a:t>dissolution</a:t>
            </a:r>
            <a:r>
              <a:rPr lang="de-DE" altLang="ja-JP" sz="2000" u="sng" dirty="0" smtClean="0">
                <a:latin typeface="Arial" panose="020B0604020202020204" pitchFamily="34" charset="0"/>
                <a:cs typeface="Arial" panose="020B0604020202020204" pitchFamily="34" charset="0"/>
              </a:rPr>
              <a:t> </a:t>
            </a:r>
            <a:r>
              <a:rPr lang="de-DE" altLang="ja-JP" sz="2000" u="sng" dirty="0" err="1" smtClean="0">
                <a:latin typeface="Arial" panose="020B0604020202020204" pitchFamily="34" charset="0"/>
                <a:cs typeface="Arial" panose="020B0604020202020204" pitchFamily="34" charset="0"/>
              </a:rPr>
              <a:t>test</a:t>
            </a:r>
            <a:r>
              <a:rPr lang="de-DE" altLang="ja-JP" sz="2000" dirty="0" smtClean="0">
                <a:latin typeface="Arial" panose="020B0604020202020204" pitchFamily="34" charset="0"/>
                <a:cs typeface="Arial" panose="020B0604020202020204" pitchFamily="34" charset="0"/>
              </a:rPr>
              <a:t>, </a:t>
            </a:r>
            <a:r>
              <a:rPr lang="de-DE" altLang="ja-JP" sz="2000" u="sng" dirty="0" err="1" smtClean="0">
                <a:latin typeface="Arial" panose="020B0604020202020204" pitchFamily="34" charset="0"/>
                <a:cs typeface="Arial" panose="020B0604020202020204" pitchFamily="34" charset="0"/>
              </a:rPr>
              <a:t>stability</a:t>
            </a:r>
            <a:r>
              <a:rPr lang="de-DE" altLang="ja-JP" sz="2000" u="sng" dirty="0" smtClean="0">
                <a:latin typeface="Arial" panose="020B0604020202020204" pitchFamily="34" charset="0"/>
                <a:cs typeface="Arial" panose="020B0604020202020204" pitchFamily="34" charset="0"/>
              </a:rPr>
              <a:t> </a:t>
            </a:r>
            <a:r>
              <a:rPr lang="de-DE" altLang="ja-JP" sz="2000" u="sng" dirty="0" err="1" smtClean="0">
                <a:latin typeface="Arial" panose="020B0604020202020204" pitchFamily="34" charset="0"/>
                <a:cs typeface="Arial" panose="020B0604020202020204" pitchFamily="34" charset="0"/>
              </a:rPr>
              <a:t>test</a:t>
            </a:r>
            <a:r>
              <a:rPr lang="de-DE" altLang="ja-JP" sz="2000" dirty="0" smtClean="0">
                <a:latin typeface="Arial" panose="020B0604020202020204" pitchFamily="34" charset="0"/>
                <a:cs typeface="Arial" panose="020B0604020202020204" pitchFamily="34" charset="0"/>
              </a:rPr>
              <a:t>, etc., </a:t>
            </a:r>
            <a:r>
              <a:rPr lang="de-DE" altLang="ja-JP" sz="2000" dirty="0" err="1" smtClean="0">
                <a:latin typeface="Arial" panose="020B0604020202020204" pitchFamily="34" charset="0"/>
                <a:cs typeface="Arial" panose="020B0604020202020204" pitchFamily="34" charset="0"/>
              </a:rPr>
              <a:t>for</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getting</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marketing</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approval</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for</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generig</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drugs</a:t>
            </a:r>
            <a:r>
              <a:rPr lang="de-DE" altLang="ja-JP" sz="2000" dirty="0" smtClean="0">
                <a:latin typeface="Arial" panose="020B0604020202020204" pitchFamily="34" charset="0"/>
                <a:cs typeface="Arial" panose="020B0604020202020204" pitchFamily="34" charset="0"/>
              </a:rPr>
              <a:t>.</a:t>
            </a:r>
            <a:endParaRPr lang="en-US" altLang="ja-JP" sz="2000" dirty="0" smtClean="0">
              <a:latin typeface="Arial" panose="020B0604020202020204" pitchFamily="34" charset="0"/>
              <a:cs typeface="Arial" panose="020B0604020202020204" pitchFamily="34" charset="0"/>
            </a:endParaRPr>
          </a:p>
          <a:p>
            <a:pPr>
              <a:defRPr/>
            </a:pPr>
            <a:r>
              <a:rPr lang="en-US" altLang="ja-JP" sz="2000" dirty="0" smtClean="0">
                <a:latin typeface="Arial" panose="020B0604020202020204" pitchFamily="34" charset="0"/>
                <a:cs typeface="Arial" panose="020B0604020202020204" pitchFamily="34" charset="0"/>
              </a:rPr>
              <a:t>Reexamination system works as if it </a:t>
            </a:r>
            <a:r>
              <a:rPr lang="en-US" altLang="ja-JP" sz="2000" dirty="0" smtClean="0">
                <a:solidFill>
                  <a:srgbClr val="FF0000"/>
                </a:solidFill>
                <a:latin typeface="Arial" panose="020B0604020202020204" pitchFamily="34" charset="0"/>
                <a:cs typeface="Arial" panose="020B0604020202020204" pitchFamily="34" charset="0"/>
              </a:rPr>
              <a:t>protects branded drugs from generic drugs</a:t>
            </a:r>
            <a:r>
              <a:rPr lang="en-US" altLang="ja-JP" sz="2000" dirty="0" smtClean="0">
                <a:latin typeface="Arial" panose="020B0604020202020204" pitchFamily="34" charset="0"/>
                <a:cs typeface="Arial" panose="020B0604020202020204" pitchFamily="34" charset="0"/>
              </a:rPr>
              <a:t> during the reexamination period. </a:t>
            </a:r>
          </a:p>
          <a:p>
            <a:pPr>
              <a:defRPr/>
            </a:pPr>
            <a:r>
              <a:rPr lang="en-US" altLang="ja-JP" sz="2000" i="1" dirty="0" smtClean="0">
                <a:solidFill>
                  <a:schemeClr val="tx1"/>
                </a:solidFill>
                <a:latin typeface="Arial" panose="020B0604020202020204" pitchFamily="34" charset="0"/>
                <a:cs typeface="Arial" panose="020B0604020202020204" pitchFamily="34" charset="0"/>
              </a:rPr>
              <a:t>cf. </a:t>
            </a:r>
            <a:r>
              <a:rPr lang="en-US" altLang="ja-JP" sz="2000" dirty="0" smtClean="0">
                <a:solidFill>
                  <a:schemeClr val="tx1"/>
                </a:solidFill>
                <a:latin typeface="Arial" panose="020B0604020202020204" pitchFamily="34" charset="0"/>
                <a:cs typeface="Arial" panose="020B0604020202020204" pitchFamily="34" charset="0"/>
              </a:rPr>
              <a:t>Data exclusivity in Europe</a:t>
            </a:r>
            <a:r>
              <a:rPr lang="en-US" altLang="ja-JP" sz="2000" dirty="0" smtClean="0">
                <a:latin typeface="Arial" panose="020B0604020202020204" pitchFamily="34" charset="0"/>
                <a:cs typeface="Arial" panose="020B0604020202020204" pitchFamily="34" charset="0"/>
              </a:rPr>
              <a:t> </a:t>
            </a:r>
          </a:p>
          <a:p>
            <a:pPr marL="0" indent="0">
              <a:buFont typeface="Wingdings 3" pitchFamily="18" charset="2"/>
              <a:buNone/>
              <a:defRPr/>
            </a:pPr>
            <a:endParaRPr lang="ja-JP" altLang="en-US" sz="24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24</a:t>
            </a:fld>
            <a:endParaRPr lang="en-US" altLang="ja-JP">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タイトル 1"/>
          <p:cNvSpPr>
            <a:spLocks noGrp="1"/>
          </p:cNvSpPr>
          <p:nvPr>
            <p:ph type="title"/>
          </p:nvPr>
        </p:nvSpPr>
        <p:spPr>
          <a:xfrm>
            <a:off x="2323070" y="584718"/>
            <a:ext cx="8912225" cy="1281112"/>
          </a:xfrm>
        </p:spPr>
        <p:txBody>
          <a:bodyPr>
            <a:normAutofit/>
          </a:bodyPr>
          <a:lstStyle/>
          <a:p>
            <a:r>
              <a:rPr lang="en-US" altLang="ja-JP" sz="3600" dirty="0" smtClean="0">
                <a:solidFill>
                  <a:schemeClr val="accent5"/>
                </a:solidFill>
                <a:latin typeface="Arial" panose="020B0604020202020204" pitchFamily="34" charset="0"/>
                <a:cs typeface="Arial" panose="020B0604020202020204" pitchFamily="34" charset="0"/>
              </a:rPr>
              <a:t>Reexamination system vs. Data Exclusivity</a:t>
            </a:r>
            <a:endParaRPr lang="ja-JP" altLang="en-US" sz="3600" dirty="0" smtClean="0">
              <a:solidFill>
                <a:schemeClr val="accent5"/>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85772411"/>
              </p:ext>
            </p:extLst>
          </p:nvPr>
        </p:nvGraphicFramePr>
        <p:xfrm>
          <a:off x="2589213" y="1769423"/>
          <a:ext cx="8915400" cy="4223658"/>
        </p:xfrm>
        <a:graphic>
          <a:graphicData uri="http://schemas.openxmlformats.org/drawingml/2006/table">
            <a:tbl>
              <a:tblPr firstRow="1" bandRow="1">
                <a:tableStyleId>{21E4AEA4-8DFA-4A89-87EB-49C32662AFE0}</a:tableStyleId>
              </a:tblPr>
              <a:tblGrid>
                <a:gridCol w="1750967"/>
                <a:gridCol w="3541690"/>
                <a:gridCol w="3622743"/>
              </a:tblGrid>
              <a:tr h="344385">
                <a:tc>
                  <a:txBody>
                    <a:bodyPr/>
                    <a:lstStyle/>
                    <a:p>
                      <a:endParaRPr kumimoji="1" lang="ja-JP" altLang="en-US" sz="1600" b="1" dirty="0">
                        <a:latin typeface="Book Antiqua" pitchFamily="18" charset="0"/>
                      </a:endParaRPr>
                    </a:p>
                  </a:txBody>
                  <a:tcPr/>
                </a:tc>
                <a:tc>
                  <a:txBody>
                    <a:bodyPr/>
                    <a:lstStyle/>
                    <a:p>
                      <a:pPr algn="ctr"/>
                      <a:r>
                        <a:rPr kumimoji="1" lang="en-US" altLang="ja-JP" sz="1600" b="1" dirty="0" smtClean="0">
                          <a:latin typeface="Book Antiqua" pitchFamily="18" charset="0"/>
                        </a:rPr>
                        <a:t>EU</a:t>
                      </a:r>
                      <a:endParaRPr kumimoji="1" lang="ja-JP" altLang="en-US" sz="1600" b="1" dirty="0">
                        <a:latin typeface="Book Antiqua" pitchFamily="18" charset="0"/>
                      </a:endParaRPr>
                    </a:p>
                  </a:txBody>
                  <a:tcPr/>
                </a:tc>
                <a:tc>
                  <a:txBody>
                    <a:bodyPr/>
                    <a:lstStyle/>
                    <a:p>
                      <a:pPr algn="ctr"/>
                      <a:r>
                        <a:rPr kumimoji="1" lang="en-US" altLang="ja-JP" sz="1600" b="1" dirty="0" smtClean="0">
                          <a:latin typeface="Book Antiqua" pitchFamily="18" charset="0"/>
                        </a:rPr>
                        <a:t>JP</a:t>
                      </a:r>
                      <a:endParaRPr kumimoji="1" lang="ja-JP" altLang="en-US" sz="1600" b="1" dirty="0">
                        <a:latin typeface="Book Antiqua" pitchFamily="18" charset="0"/>
                      </a:endParaRPr>
                    </a:p>
                  </a:txBody>
                  <a:tcPr/>
                </a:tc>
              </a:tr>
              <a:tr h="676893">
                <a:tc>
                  <a:txBody>
                    <a:bodyPr/>
                    <a:lstStyle/>
                    <a:p>
                      <a:r>
                        <a:rPr kumimoji="1" lang="en-US" altLang="ja-JP" sz="1600" b="1" dirty="0" smtClean="0">
                          <a:latin typeface="Arial" panose="020B0604020202020204" pitchFamily="34" charset="0"/>
                          <a:cs typeface="Arial" panose="020B0604020202020204" pitchFamily="34" charset="0"/>
                        </a:rPr>
                        <a:t>Legislative</a:t>
                      </a:r>
                      <a:r>
                        <a:rPr kumimoji="1" lang="en-US" altLang="ja-JP" sz="1600" b="1" baseline="0" dirty="0" smtClean="0">
                          <a:latin typeface="Arial" panose="020B0604020202020204" pitchFamily="34" charset="0"/>
                          <a:cs typeface="Arial" panose="020B0604020202020204" pitchFamily="34" charset="0"/>
                        </a:rPr>
                        <a:t> intent</a:t>
                      </a:r>
                      <a:endParaRPr kumimoji="1" lang="ja-JP" altLang="en-US" sz="1600" b="1" dirty="0">
                        <a:latin typeface="Arial" panose="020B0604020202020204" pitchFamily="34" charset="0"/>
                        <a:cs typeface="Arial" panose="020B0604020202020204" pitchFamily="34" charset="0"/>
                      </a:endParaRPr>
                    </a:p>
                  </a:txBody>
                  <a:tcPr/>
                </a:tc>
                <a:tc>
                  <a:txBody>
                    <a:bodyPr/>
                    <a:lstStyle/>
                    <a:p>
                      <a:r>
                        <a:rPr kumimoji="1" lang="en-US" altLang="ja-JP" sz="1600" b="1" dirty="0" smtClean="0">
                          <a:latin typeface="Arial" panose="020B0604020202020204" pitchFamily="34" charset="0"/>
                          <a:cs typeface="Arial" panose="020B0604020202020204" pitchFamily="34" charset="0"/>
                        </a:rPr>
                        <a:t>To</a:t>
                      </a:r>
                      <a:r>
                        <a:rPr kumimoji="1" lang="en-US" altLang="ja-JP" sz="1600" b="1" baseline="0" dirty="0" smtClean="0">
                          <a:latin typeface="Arial" panose="020B0604020202020204" pitchFamily="34" charset="0"/>
                          <a:cs typeface="Arial" panose="020B0604020202020204" pitchFamily="34" charset="0"/>
                        </a:rPr>
                        <a:t> exclude others to utilize data generated by the original developer</a:t>
                      </a:r>
                      <a:endParaRPr kumimoji="1" lang="ja-JP" altLang="en-US" sz="1600" b="1"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b="1" dirty="0" smtClean="0">
                          <a:latin typeface="Arial" panose="020B0604020202020204" pitchFamily="34" charset="0"/>
                          <a:cs typeface="Arial" panose="020B0604020202020204" pitchFamily="34" charset="0"/>
                        </a:rPr>
                        <a:t>To reconfirm </a:t>
                      </a:r>
                      <a:r>
                        <a:rPr kumimoji="1" lang="en-US" altLang="ja-JP" sz="1600" b="1" dirty="0" smtClean="0">
                          <a:solidFill>
                            <a:srgbClr val="FF0000"/>
                          </a:solidFill>
                          <a:latin typeface="Arial" panose="020B0604020202020204" pitchFamily="34" charset="0"/>
                          <a:cs typeface="Arial" panose="020B0604020202020204" pitchFamily="34" charset="0"/>
                        </a:rPr>
                        <a:t>clinical usefulness</a:t>
                      </a:r>
                      <a:r>
                        <a:rPr kumimoji="1" lang="en-US" altLang="ja-JP" sz="1600" b="1" dirty="0" smtClean="0">
                          <a:latin typeface="Arial" panose="020B0604020202020204" pitchFamily="34" charset="0"/>
                          <a:cs typeface="Arial" panose="020B0604020202020204" pitchFamily="34" charset="0"/>
                        </a:rPr>
                        <a:t> of drugs for certain period of time</a:t>
                      </a:r>
                      <a:endParaRPr kumimoji="1" lang="ja-JP" altLang="en-US" sz="1600" b="1" dirty="0">
                        <a:latin typeface="Arial" panose="020B0604020202020204" pitchFamily="34" charset="0"/>
                        <a:cs typeface="Arial" panose="020B0604020202020204" pitchFamily="34" charset="0"/>
                      </a:endParaRPr>
                    </a:p>
                  </a:txBody>
                  <a:tcPr/>
                </a:tc>
              </a:tr>
              <a:tr h="701959">
                <a:tc>
                  <a:txBody>
                    <a:bodyPr/>
                    <a:lstStyle/>
                    <a:p>
                      <a:r>
                        <a:rPr kumimoji="1" lang="en-US" altLang="ja-JP" sz="1600" b="1" dirty="0" smtClean="0">
                          <a:latin typeface="Arial" panose="020B0604020202020204" pitchFamily="34" charset="0"/>
                          <a:cs typeface="Arial" panose="020B0604020202020204" pitchFamily="34" charset="0"/>
                        </a:rPr>
                        <a:t>Duration</a:t>
                      </a:r>
                      <a:endParaRPr kumimoji="1" lang="ja-JP" altLang="en-US" sz="1600" b="1" dirty="0">
                        <a:latin typeface="Arial" panose="020B0604020202020204" pitchFamily="34" charset="0"/>
                        <a:cs typeface="Arial" panose="020B0604020202020204" pitchFamily="34" charset="0"/>
                      </a:endParaRPr>
                    </a:p>
                  </a:txBody>
                  <a:tcPr/>
                </a:tc>
                <a:tc>
                  <a:txBody>
                    <a:bodyPr/>
                    <a:lstStyle/>
                    <a:p>
                      <a:r>
                        <a:rPr kumimoji="1" lang="en-US" altLang="ja-JP" sz="1600" b="1" dirty="0" smtClean="0">
                          <a:latin typeface="Arial" panose="020B0604020202020204" pitchFamily="34" charset="0"/>
                          <a:cs typeface="Arial" panose="020B0604020202020204" pitchFamily="34" charset="0"/>
                        </a:rPr>
                        <a:t>8</a:t>
                      </a:r>
                      <a:r>
                        <a:rPr kumimoji="1" lang="en-US" altLang="ja-JP" sz="1600" b="1" baseline="0" dirty="0" smtClean="0">
                          <a:latin typeface="Arial" panose="020B0604020202020204" pitchFamily="34" charset="0"/>
                          <a:cs typeface="Arial" panose="020B0604020202020204" pitchFamily="34" charset="0"/>
                        </a:rPr>
                        <a:t> yrs </a:t>
                      </a:r>
                      <a:r>
                        <a:rPr kumimoji="1" lang="en-US" altLang="ja-JP" sz="1600" b="1" dirty="0" smtClean="0">
                          <a:latin typeface="Arial" panose="020B0604020202020204" pitchFamily="34" charset="0"/>
                          <a:cs typeface="Arial" panose="020B0604020202020204" pitchFamily="34" charset="0"/>
                        </a:rPr>
                        <a:t>(data protection)</a:t>
                      </a:r>
                    </a:p>
                    <a:p>
                      <a:r>
                        <a:rPr kumimoji="1" lang="en-US" altLang="ja-JP" sz="1600" b="1" dirty="0" smtClean="0">
                          <a:latin typeface="Arial" panose="020B0604020202020204" pitchFamily="34" charset="0"/>
                          <a:cs typeface="Arial" panose="020B0604020202020204" pitchFamily="34" charset="0"/>
                        </a:rPr>
                        <a:t>+2 yrs (market protection)</a:t>
                      </a:r>
                    </a:p>
                    <a:p>
                      <a:r>
                        <a:rPr kumimoji="1" lang="en-US" altLang="ja-JP" sz="1600" b="1" dirty="0" smtClean="0">
                          <a:latin typeface="Arial" panose="020B0604020202020204" pitchFamily="34" charset="0"/>
                          <a:cs typeface="Arial" panose="020B0604020202020204" pitchFamily="34" charset="0"/>
                        </a:rPr>
                        <a:t>+1 yr (new indication)</a:t>
                      </a:r>
                    </a:p>
                    <a:p>
                      <a:r>
                        <a:rPr kumimoji="1" lang="en-US" altLang="ja-JP" sz="1600" b="1" dirty="0" smtClean="0">
                          <a:latin typeface="Arial" panose="020B0604020202020204" pitchFamily="34" charset="0"/>
                          <a:cs typeface="Arial" panose="020B0604020202020204" pitchFamily="34" charset="0"/>
                        </a:rPr>
                        <a:t>= 11 years</a:t>
                      </a:r>
                      <a:endParaRPr kumimoji="1" lang="ja-JP" altLang="en-US" sz="1600" b="1" dirty="0">
                        <a:latin typeface="Arial" panose="020B0604020202020204" pitchFamily="34" charset="0"/>
                        <a:cs typeface="Arial" panose="020B0604020202020204" pitchFamily="34" charset="0"/>
                      </a:endParaRPr>
                    </a:p>
                  </a:txBody>
                  <a:tcPr/>
                </a:tc>
                <a:tc>
                  <a:txBody>
                    <a:bodyPr/>
                    <a:lstStyle/>
                    <a:p>
                      <a:r>
                        <a:rPr kumimoji="1" lang="en-US" altLang="ja-JP" sz="1600" b="1" dirty="0" smtClean="0">
                          <a:solidFill>
                            <a:srgbClr val="FF0000"/>
                          </a:solidFill>
                          <a:latin typeface="Arial" panose="020B0604020202020204" pitchFamily="34" charset="0"/>
                          <a:cs typeface="Arial" panose="020B0604020202020204" pitchFamily="34" charset="0"/>
                        </a:rPr>
                        <a:t>4</a:t>
                      </a:r>
                      <a:r>
                        <a:rPr kumimoji="1" lang="ja-JP" altLang="en-US" sz="1600" b="1" baseline="0" dirty="0" smtClean="0">
                          <a:solidFill>
                            <a:srgbClr val="FF0000"/>
                          </a:solidFill>
                          <a:latin typeface="Arial" panose="020B0604020202020204" pitchFamily="34" charset="0"/>
                          <a:cs typeface="Arial" panose="020B0604020202020204" pitchFamily="34" charset="0"/>
                        </a:rPr>
                        <a:t> </a:t>
                      </a:r>
                      <a:r>
                        <a:rPr kumimoji="1" lang="en-US" altLang="ja-JP" sz="1600" b="1" baseline="0" dirty="0" smtClean="0">
                          <a:solidFill>
                            <a:srgbClr val="FF0000"/>
                          </a:solidFill>
                          <a:latin typeface="Arial" panose="020B0604020202020204" pitchFamily="34" charset="0"/>
                          <a:cs typeface="Arial" panose="020B0604020202020204" pitchFamily="34" charset="0"/>
                        </a:rPr>
                        <a:t>to</a:t>
                      </a:r>
                      <a:r>
                        <a:rPr kumimoji="1" lang="en-US" altLang="ja-JP" sz="1600" b="1" dirty="0" smtClean="0">
                          <a:solidFill>
                            <a:srgbClr val="FF0000"/>
                          </a:solidFill>
                          <a:latin typeface="Arial" panose="020B0604020202020204" pitchFamily="34" charset="0"/>
                          <a:cs typeface="Arial" panose="020B0604020202020204" pitchFamily="34" charset="0"/>
                        </a:rPr>
                        <a:t>10</a:t>
                      </a:r>
                      <a:r>
                        <a:rPr kumimoji="1" lang="en-US" altLang="ja-JP" sz="1600" b="1" dirty="0" smtClean="0">
                          <a:latin typeface="Arial" panose="020B0604020202020204" pitchFamily="34" charset="0"/>
                          <a:cs typeface="Arial" panose="020B0604020202020204" pitchFamily="34" charset="0"/>
                        </a:rPr>
                        <a:t> years</a:t>
                      </a:r>
                    </a:p>
                    <a:p>
                      <a:r>
                        <a:rPr kumimoji="1" lang="en-US" altLang="ja-JP" sz="1600" b="1" dirty="0" smtClean="0">
                          <a:latin typeface="Arial" panose="020B0604020202020204" pitchFamily="34" charset="0"/>
                          <a:cs typeface="Arial" panose="020B0604020202020204" pitchFamily="34" charset="0"/>
                        </a:rPr>
                        <a:t>(market exclusivity included)</a:t>
                      </a:r>
                      <a:endParaRPr kumimoji="1" lang="ja-JP" altLang="en-US" sz="1600" b="1" dirty="0">
                        <a:latin typeface="Arial" panose="020B0604020202020204" pitchFamily="34" charset="0"/>
                        <a:cs typeface="Arial" panose="020B0604020202020204" pitchFamily="34" charset="0"/>
                      </a:endParaRPr>
                    </a:p>
                  </a:txBody>
                  <a:tcPr/>
                </a:tc>
              </a:tr>
              <a:tr h="678873">
                <a:tc>
                  <a:txBody>
                    <a:bodyPr/>
                    <a:lstStyle/>
                    <a:p>
                      <a:r>
                        <a:rPr kumimoji="1" lang="en-US" altLang="ja-JP" sz="1600" b="1" dirty="0" smtClean="0">
                          <a:latin typeface="Arial" panose="020B0604020202020204" pitchFamily="34" charset="0"/>
                          <a:cs typeface="Arial" panose="020B0604020202020204" pitchFamily="34" charset="0"/>
                        </a:rPr>
                        <a:t>During</a:t>
                      </a:r>
                      <a:r>
                        <a:rPr kumimoji="1" lang="en-US" altLang="ja-JP" sz="1600" b="1" baseline="0" dirty="0" smtClean="0">
                          <a:latin typeface="Arial" panose="020B0604020202020204" pitchFamily="34" charset="0"/>
                          <a:cs typeface="Arial" panose="020B0604020202020204" pitchFamily="34" charset="0"/>
                        </a:rPr>
                        <a:t> the duration</a:t>
                      </a:r>
                      <a:endParaRPr kumimoji="1" lang="ja-JP" altLang="en-US" sz="1600" b="1"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b="1" dirty="0" smtClean="0">
                          <a:latin typeface="Arial" panose="020B0604020202020204" pitchFamily="34" charset="0"/>
                          <a:cs typeface="Arial" panose="020B0604020202020204" pitchFamily="34" charset="0"/>
                        </a:rPr>
                        <a:t>Others </a:t>
                      </a:r>
                      <a:r>
                        <a:rPr kumimoji="1" lang="en-US" altLang="ja-JP" sz="1600" b="1" dirty="0" smtClean="0">
                          <a:solidFill>
                            <a:schemeClr val="tx1"/>
                          </a:solidFill>
                          <a:latin typeface="Arial" panose="020B0604020202020204" pitchFamily="34" charset="0"/>
                          <a:cs typeface="Arial" panose="020B0604020202020204" pitchFamily="34" charset="0"/>
                        </a:rPr>
                        <a:t>can</a:t>
                      </a:r>
                      <a:r>
                        <a:rPr kumimoji="1" lang="en-US" altLang="ja-JP" sz="1600" b="1" baseline="0" dirty="0" smtClean="0">
                          <a:latin typeface="Arial" panose="020B0604020202020204" pitchFamily="34" charset="0"/>
                          <a:cs typeface="Arial" panose="020B0604020202020204" pitchFamily="34" charset="0"/>
                        </a:rPr>
                        <a:t> get into market by submitting their own data</a:t>
                      </a:r>
                      <a:endParaRPr kumimoji="1" lang="ja-JP" altLang="en-US" sz="1600" b="1"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b="1" dirty="0" smtClean="0">
                          <a:latin typeface="Arial" panose="020B0604020202020204" pitchFamily="34" charset="0"/>
                          <a:cs typeface="Arial" panose="020B0604020202020204" pitchFamily="34" charset="0"/>
                        </a:rPr>
                        <a:t>Same as data</a:t>
                      </a:r>
                      <a:r>
                        <a:rPr kumimoji="1" lang="en-US" altLang="ja-JP" sz="1600" b="1" baseline="0" dirty="0" smtClean="0">
                          <a:latin typeface="Arial" panose="020B0604020202020204" pitchFamily="34" charset="0"/>
                          <a:cs typeface="Arial" panose="020B0604020202020204" pitchFamily="34" charset="0"/>
                        </a:rPr>
                        <a:t> exclusivity</a:t>
                      </a:r>
                      <a:endParaRPr kumimoji="1" lang="ja-JP" altLang="en-US" sz="1600" b="1" dirty="0">
                        <a:latin typeface="Arial" panose="020B0604020202020204" pitchFamily="34" charset="0"/>
                        <a:cs typeface="Arial" panose="020B0604020202020204" pitchFamily="34" charset="0"/>
                      </a:endParaRPr>
                    </a:p>
                  </a:txBody>
                  <a:tcPr/>
                </a:tc>
              </a:tr>
              <a:tr h="1002799">
                <a:tc>
                  <a:txBody>
                    <a:bodyPr/>
                    <a:lstStyle/>
                    <a:p>
                      <a:r>
                        <a:rPr kumimoji="1" lang="en-US" altLang="ja-JP" sz="1600" b="1" dirty="0" smtClean="0">
                          <a:latin typeface="Arial" panose="020B0604020202020204" pitchFamily="34" charset="0"/>
                          <a:cs typeface="Arial" panose="020B0604020202020204" pitchFamily="34" charset="0"/>
                        </a:rPr>
                        <a:t>Protection in principle</a:t>
                      </a:r>
                      <a:endParaRPr kumimoji="1" lang="ja-JP" altLang="en-US" sz="1600" b="1" dirty="0">
                        <a:latin typeface="Arial" panose="020B0604020202020204" pitchFamily="34" charset="0"/>
                        <a:cs typeface="Arial" panose="020B0604020202020204" pitchFamily="34" charset="0"/>
                      </a:endParaRPr>
                    </a:p>
                  </a:txBody>
                  <a:tcPr/>
                </a:tc>
                <a:tc>
                  <a:txBody>
                    <a:bodyPr/>
                    <a:lstStyle/>
                    <a:p>
                      <a:r>
                        <a:rPr kumimoji="1" lang="en-US" altLang="ja-JP" sz="1600" b="1" dirty="0" smtClean="0">
                          <a:latin typeface="Arial" panose="020B0604020202020204" pitchFamily="34" charset="0"/>
                          <a:cs typeface="Arial" panose="020B0604020202020204" pitchFamily="34" charset="0"/>
                        </a:rPr>
                        <a:t>Orphan drugs</a:t>
                      </a:r>
                    </a:p>
                    <a:p>
                      <a:r>
                        <a:rPr kumimoji="1" lang="en-US" altLang="ja-JP" sz="1600" b="1" dirty="0" smtClean="0">
                          <a:latin typeface="Arial" panose="020B0604020202020204" pitchFamily="34" charset="0"/>
                          <a:cs typeface="Arial" panose="020B0604020202020204" pitchFamily="34" charset="0"/>
                        </a:rPr>
                        <a:t>New substance</a:t>
                      </a:r>
                      <a:endParaRPr kumimoji="1" lang="ja-JP" altLang="en-US" sz="1600" b="1" dirty="0">
                        <a:latin typeface="Arial" panose="020B0604020202020204" pitchFamily="34" charset="0"/>
                        <a:cs typeface="Arial" panose="020B0604020202020204" pitchFamily="34" charset="0"/>
                      </a:endParaRPr>
                    </a:p>
                  </a:txBody>
                  <a:tcPr/>
                </a:tc>
                <a:tc>
                  <a:txBody>
                    <a:bodyPr/>
                    <a:lstStyle/>
                    <a:p>
                      <a:r>
                        <a:rPr kumimoji="1" lang="en-US" altLang="ja-JP" sz="1600" b="1" dirty="0" smtClean="0">
                          <a:latin typeface="Arial" panose="020B0604020202020204" pitchFamily="34" charset="0"/>
                          <a:cs typeface="Arial" panose="020B0604020202020204" pitchFamily="34" charset="0"/>
                        </a:rPr>
                        <a:t>Orphan</a:t>
                      </a:r>
                      <a:r>
                        <a:rPr kumimoji="1" lang="en-US" altLang="ja-JP" sz="1600" b="1" baseline="0" dirty="0" smtClean="0">
                          <a:latin typeface="Arial" panose="020B0604020202020204" pitchFamily="34" charset="0"/>
                          <a:cs typeface="Arial" panose="020B0604020202020204" pitchFamily="34" charset="0"/>
                        </a:rPr>
                        <a:t> drugs</a:t>
                      </a:r>
                    </a:p>
                    <a:p>
                      <a:r>
                        <a:rPr kumimoji="1" lang="en-US" altLang="ja-JP" sz="1600" b="1" baseline="0" dirty="0" smtClean="0">
                          <a:latin typeface="Arial" panose="020B0604020202020204" pitchFamily="34" charset="0"/>
                          <a:cs typeface="Arial" panose="020B0604020202020204" pitchFamily="34" charset="0"/>
                        </a:rPr>
                        <a:t>New substance</a:t>
                      </a:r>
                      <a:endParaRPr kumimoji="1" lang="en-US" altLang="ja-JP" sz="1600" b="1" dirty="0" smtClean="0">
                        <a:latin typeface="Arial" panose="020B0604020202020204" pitchFamily="34" charset="0"/>
                        <a:cs typeface="Arial" panose="020B0604020202020204" pitchFamily="34" charset="0"/>
                      </a:endParaRPr>
                    </a:p>
                    <a:p>
                      <a:r>
                        <a:rPr kumimoji="1" lang="en-US" altLang="ja-JP" sz="1600" b="1" dirty="0" smtClean="0">
                          <a:solidFill>
                            <a:srgbClr val="FF0000"/>
                          </a:solidFill>
                          <a:latin typeface="Arial" panose="020B0604020202020204" pitchFamily="34" charset="0"/>
                          <a:cs typeface="Arial" panose="020B0604020202020204" pitchFamily="34" charset="0"/>
                        </a:rPr>
                        <a:t>New indication</a:t>
                      </a:r>
                    </a:p>
                    <a:p>
                      <a:r>
                        <a:rPr kumimoji="1" lang="en-US" altLang="ja-JP" sz="1600" b="1" dirty="0" smtClean="0">
                          <a:solidFill>
                            <a:srgbClr val="FF0000"/>
                          </a:solidFill>
                          <a:latin typeface="Arial" panose="020B0604020202020204" pitchFamily="34" charset="0"/>
                          <a:cs typeface="Arial" panose="020B0604020202020204" pitchFamily="34" charset="0"/>
                        </a:rPr>
                        <a:t>New routes of administration</a:t>
                      </a:r>
                    </a:p>
                    <a:p>
                      <a:r>
                        <a:rPr kumimoji="1" lang="en-US" altLang="ja-JP" sz="1600" b="1" dirty="0" smtClean="0">
                          <a:solidFill>
                            <a:srgbClr val="FF0000"/>
                          </a:solidFill>
                          <a:latin typeface="Arial" panose="020B0604020202020204" pitchFamily="34" charset="0"/>
                          <a:cs typeface="Arial" panose="020B0604020202020204" pitchFamily="34" charset="0"/>
                        </a:rPr>
                        <a:t>New dosage</a:t>
                      </a:r>
                      <a:endParaRPr kumimoji="1" lang="ja-JP" altLang="en-US" sz="1600" b="1" dirty="0">
                        <a:solidFill>
                          <a:srgbClr val="FF0000"/>
                        </a:solidFill>
                        <a:latin typeface="Arial" panose="020B0604020202020204" pitchFamily="34" charset="0"/>
                        <a:cs typeface="Arial" panose="020B0604020202020204" pitchFamily="34" charset="0"/>
                      </a:endParaRPr>
                    </a:p>
                  </a:txBody>
                  <a:tcPr/>
                </a:tc>
              </a:tr>
            </a:tbl>
          </a:graphicData>
        </a:graphic>
      </p:graphicFrame>
      <p:sp>
        <p:nvSpPr>
          <p:cNvPr id="2" name="スライド番号プレースホルダー 1"/>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25</a:t>
            </a:fld>
            <a:endParaRPr lang="en-US" altLang="ja-JP">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2419393" y="487964"/>
            <a:ext cx="8912225" cy="595312"/>
          </a:xfrm>
        </p:spPr>
        <p:txBody>
          <a:bodyPr>
            <a:noAutofit/>
          </a:bodyPr>
          <a:lstStyle/>
          <a:p>
            <a:r>
              <a:rPr lang="en-US" altLang="ja-JP" sz="3600" dirty="0" smtClean="0">
                <a:solidFill>
                  <a:schemeClr val="accent5"/>
                </a:solidFill>
                <a:latin typeface="Arial" panose="020B0604020202020204" pitchFamily="34" charset="0"/>
                <a:cs typeface="Arial" panose="020B0604020202020204" pitchFamily="34" charset="0"/>
              </a:rPr>
              <a:t>Reexamination Period</a:t>
            </a:r>
            <a:endParaRPr lang="ja-JP" altLang="en-US" sz="3600" dirty="0" smtClean="0">
              <a:solidFill>
                <a:schemeClr val="accent5"/>
              </a:solidFill>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2167909" y="5609228"/>
            <a:ext cx="8915400" cy="812800"/>
          </a:xfrm>
        </p:spPr>
        <p:txBody>
          <a:bodyPr/>
          <a:lstStyle/>
          <a:p>
            <a:pPr>
              <a:defRPr/>
            </a:pPr>
            <a:endParaRPr lang="en-US" altLang="ja-JP" dirty="0" smtClean="0">
              <a:latin typeface="Arial" panose="020B0604020202020204" pitchFamily="34" charset="0"/>
              <a:cs typeface="Arial" panose="020B0604020202020204" pitchFamily="34" charset="0"/>
            </a:endParaRPr>
          </a:p>
          <a:p>
            <a:pPr marL="0" indent="0">
              <a:buFont typeface="Wingdings 3" pitchFamily="18" charset="2"/>
              <a:buNone/>
              <a:defRPr/>
            </a:pPr>
            <a:endParaRPr lang="ja-JP" altLang="en-US"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26</a:t>
            </a:fld>
            <a:endParaRPr lang="en-US" altLang="ja-JP" dirty="0">
              <a:latin typeface="Arial" panose="020B0604020202020204" pitchFamily="34" charset="0"/>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3344514439"/>
              </p:ext>
            </p:extLst>
          </p:nvPr>
        </p:nvGraphicFramePr>
        <p:xfrm>
          <a:off x="2357517" y="1348228"/>
          <a:ext cx="8871044" cy="4759960"/>
        </p:xfrm>
        <a:graphic>
          <a:graphicData uri="http://schemas.openxmlformats.org/drawingml/2006/table">
            <a:tbl>
              <a:tblPr firstRow="1" bandRow="1">
                <a:tableStyleId>{5C22544A-7EE6-4342-B048-85BDC9FD1C3A}</a:tableStyleId>
              </a:tblPr>
              <a:tblGrid>
                <a:gridCol w="5363570"/>
                <a:gridCol w="3507474"/>
              </a:tblGrid>
              <a:tr h="370840">
                <a:tc>
                  <a:txBody>
                    <a:bodyPr/>
                    <a:lstStyle/>
                    <a:p>
                      <a:r>
                        <a:rPr kumimoji="1" lang="en-US" altLang="ja-JP" dirty="0" smtClean="0">
                          <a:latin typeface="Arial" panose="020B0604020202020204" pitchFamily="34" charset="0"/>
                          <a:cs typeface="Arial" panose="020B0604020202020204" pitchFamily="34" charset="0"/>
                        </a:rPr>
                        <a:t>Types of drugs</a:t>
                      </a:r>
                      <a:endParaRPr kumimoji="1" lang="ja-JP" altLang="en-US" dirty="0">
                        <a:latin typeface="Arial" panose="020B0604020202020204" pitchFamily="34" charset="0"/>
                        <a:cs typeface="Arial" panose="020B0604020202020204" pitchFamily="34" charset="0"/>
                      </a:endParaRPr>
                    </a:p>
                  </a:txBody>
                  <a:tcPr/>
                </a:tc>
                <a:tc>
                  <a:txBody>
                    <a:bodyPr/>
                    <a:lstStyle/>
                    <a:p>
                      <a:r>
                        <a:rPr kumimoji="1" lang="en-US" altLang="ja-JP" dirty="0" smtClean="0">
                          <a:latin typeface="Arial" panose="020B0604020202020204" pitchFamily="34" charset="0"/>
                          <a:cs typeface="Arial" panose="020B0604020202020204" pitchFamily="34" charset="0"/>
                        </a:rPr>
                        <a:t>Reexamination Period</a:t>
                      </a:r>
                      <a:endParaRPr kumimoji="1" lang="ja-JP" altLang="en-US" dirty="0">
                        <a:latin typeface="Arial" panose="020B0604020202020204" pitchFamily="34" charset="0"/>
                        <a:cs typeface="Arial" panose="020B0604020202020204" pitchFamily="34" charset="0"/>
                      </a:endParaRPr>
                    </a:p>
                  </a:txBody>
                  <a:tcPr/>
                </a:tc>
              </a:tr>
              <a:tr h="370840">
                <a:tc>
                  <a:txBody>
                    <a:bodyPr/>
                    <a:lstStyle/>
                    <a:p>
                      <a:r>
                        <a:rPr kumimoji="1" lang="en-US" altLang="ja-JP" dirty="0" smtClean="0">
                          <a:latin typeface="Arial" panose="020B0604020202020204" pitchFamily="34" charset="0"/>
                          <a:cs typeface="Arial" panose="020B0604020202020204" pitchFamily="34" charset="0"/>
                        </a:rPr>
                        <a:t>-Orphan drug</a:t>
                      </a:r>
                      <a:endParaRPr kumimoji="1" lang="ja-JP" altLang="en-US" dirty="0">
                        <a:latin typeface="Arial" panose="020B0604020202020204" pitchFamily="34" charset="0"/>
                        <a:cs typeface="Arial" panose="020B0604020202020204" pitchFamily="34" charset="0"/>
                      </a:endParaRPr>
                    </a:p>
                  </a:txBody>
                  <a:tcPr/>
                </a:tc>
                <a:tc>
                  <a:txBody>
                    <a:bodyPr/>
                    <a:lstStyle/>
                    <a:p>
                      <a:r>
                        <a:rPr kumimoji="1" lang="en-US" altLang="ja-JP" b="1" dirty="0" smtClean="0">
                          <a:latin typeface="Arial" panose="020B0604020202020204" pitchFamily="34" charset="0"/>
                          <a:cs typeface="Arial" panose="020B0604020202020204" pitchFamily="34" charset="0"/>
                        </a:rPr>
                        <a:t>10</a:t>
                      </a:r>
                      <a:r>
                        <a:rPr kumimoji="1" lang="en-US" altLang="ja-JP" dirty="0" smtClean="0">
                          <a:latin typeface="Arial" panose="020B0604020202020204" pitchFamily="34" charset="0"/>
                          <a:cs typeface="Arial" panose="020B0604020202020204" pitchFamily="34" charset="0"/>
                        </a:rPr>
                        <a:t> yrs. after the date </a:t>
                      </a:r>
                    </a:p>
                    <a:p>
                      <a:r>
                        <a:rPr kumimoji="1" lang="en-US" altLang="ja-JP" dirty="0" smtClean="0">
                          <a:latin typeface="Arial" panose="020B0604020202020204" pitchFamily="34" charset="0"/>
                          <a:cs typeface="Arial" panose="020B0604020202020204" pitchFamily="34" charset="0"/>
                        </a:rPr>
                        <a:t>of approval</a:t>
                      </a:r>
                      <a:endParaRPr kumimoji="1" lang="ja-JP" altLang="en-US" dirty="0">
                        <a:latin typeface="Arial" panose="020B0604020202020204" pitchFamily="34" charset="0"/>
                        <a:cs typeface="Arial" panose="020B0604020202020204" pitchFamily="34" charset="0"/>
                      </a:endParaRPr>
                    </a:p>
                  </a:txBody>
                  <a:tcPr/>
                </a:tc>
              </a:tr>
              <a:tr h="370840">
                <a:tc>
                  <a:txBody>
                    <a:bodyPr/>
                    <a:lstStyle/>
                    <a:p>
                      <a:r>
                        <a:rPr kumimoji="1" lang="en-US" altLang="ja-JP" dirty="0" smtClean="0">
                          <a:latin typeface="Arial" panose="020B0604020202020204" pitchFamily="34" charset="0"/>
                          <a:cs typeface="Arial" panose="020B0604020202020204" pitchFamily="34" charset="0"/>
                        </a:rPr>
                        <a:t>-New substance</a:t>
                      </a:r>
                      <a:endParaRPr kumimoji="1" lang="ja-JP" altLang="en-US" dirty="0">
                        <a:latin typeface="Arial" panose="020B0604020202020204" pitchFamily="34" charset="0"/>
                        <a:cs typeface="Arial" panose="020B0604020202020204" pitchFamily="34" charset="0"/>
                      </a:endParaRPr>
                    </a:p>
                  </a:txBody>
                  <a:tcPr/>
                </a:tc>
                <a:tc>
                  <a:txBody>
                    <a:bodyPr/>
                    <a:lstStyle/>
                    <a:p>
                      <a:r>
                        <a:rPr kumimoji="1" lang="en-US" altLang="ja-JP" b="1" dirty="0" smtClean="0">
                          <a:latin typeface="Arial" panose="020B0604020202020204" pitchFamily="34" charset="0"/>
                          <a:cs typeface="Arial" panose="020B0604020202020204" pitchFamily="34" charset="0"/>
                        </a:rPr>
                        <a:t>8</a:t>
                      </a:r>
                      <a:r>
                        <a:rPr kumimoji="1" lang="en-US" altLang="ja-JP" dirty="0" smtClean="0">
                          <a:latin typeface="Arial" panose="020B0604020202020204" pitchFamily="34" charset="0"/>
                          <a:cs typeface="Arial" panose="020B0604020202020204" pitchFamily="34" charset="0"/>
                        </a:rPr>
                        <a:t> yrs. after the date </a:t>
                      </a:r>
                    </a:p>
                    <a:p>
                      <a:r>
                        <a:rPr kumimoji="1" lang="en-US" altLang="ja-JP" dirty="0" smtClean="0">
                          <a:latin typeface="Arial" panose="020B0604020202020204" pitchFamily="34" charset="0"/>
                          <a:cs typeface="Arial" panose="020B0604020202020204" pitchFamily="34" charset="0"/>
                        </a:rPr>
                        <a:t>of approval (6 yrs. before 2007)</a:t>
                      </a:r>
                      <a:endParaRPr kumimoji="1" lang="ja-JP" altLang="en-US" dirty="0">
                        <a:latin typeface="Arial" panose="020B0604020202020204" pitchFamily="34" charset="0"/>
                        <a:cs typeface="Arial" panose="020B0604020202020204" pitchFamily="34" charset="0"/>
                      </a:endParaRPr>
                    </a:p>
                  </a:txBody>
                  <a:tcPr/>
                </a:tc>
              </a:tr>
              <a:tr h="370840">
                <a:tc>
                  <a:txBody>
                    <a:bodyPr/>
                    <a:lstStyle/>
                    <a:p>
                      <a:r>
                        <a:rPr kumimoji="1" lang="en-US" altLang="ja-JP" dirty="0" smtClean="0">
                          <a:latin typeface="Arial" panose="020B0604020202020204" pitchFamily="34" charset="0"/>
                          <a:cs typeface="Arial" panose="020B0604020202020204" pitchFamily="34" charset="0"/>
                        </a:rPr>
                        <a:t>-New formulation (new active ingredients and/or blending</a:t>
                      </a:r>
                      <a:r>
                        <a:rPr kumimoji="1" lang="en-US" altLang="ja-JP" baseline="0" dirty="0" smtClean="0">
                          <a:latin typeface="Arial" panose="020B0604020202020204" pitchFamily="34" charset="0"/>
                          <a:cs typeface="Arial" panose="020B0604020202020204" pitchFamily="34" charset="0"/>
                        </a:rPr>
                        <a:t> ratio</a:t>
                      </a:r>
                      <a:r>
                        <a:rPr kumimoji="1" lang="en-US" altLang="ja-JP" dirty="0" smtClean="0">
                          <a:latin typeface="Arial" panose="020B0604020202020204" pitchFamily="34" charset="0"/>
                          <a:cs typeface="Arial" panose="020B0604020202020204" pitchFamily="34" charset="0"/>
                        </a:rPr>
                        <a:t>)</a:t>
                      </a:r>
                    </a:p>
                    <a:p>
                      <a:r>
                        <a:rPr kumimoji="1" lang="en-US" altLang="ja-JP" dirty="0" smtClean="0">
                          <a:latin typeface="Arial" panose="020B0604020202020204" pitchFamily="34" charset="0"/>
                          <a:cs typeface="Arial" panose="020B0604020202020204" pitchFamily="34" charset="0"/>
                        </a:rPr>
                        <a:t>-New routes of administration</a:t>
                      </a:r>
                      <a:endParaRPr kumimoji="1" lang="ja-JP" altLang="en-US" dirty="0">
                        <a:latin typeface="Arial" panose="020B0604020202020204" pitchFamily="34" charset="0"/>
                        <a:cs typeface="Arial" panose="020B0604020202020204" pitchFamily="34" charset="0"/>
                      </a:endParaRPr>
                    </a:p>
                  </a:txBody>
                  <a:tcPr/>
                </a:tc>
                <a:tc>
                  <a:txBody>
                    <a:bodyPr/>
                    <a:lstStyle/>
                    <a:p>
                      <a:r>
                        <a:rPr kumimoji="1" lang="en-US" altLang="ja-JP" b="1" dirty="0" smtClean="0">
                          <a:latin typeface="Arial" panose="020B0604020202020204" pitchFamily="34" charset="0"/>
                          <a:cs typeface="Arial" panose="020B0604020202020204" pitchFamily="34" charset="0"/>
                        </a:rPr>
                        <a:t>6</a:t>
                      </a:r>
                      <a:r>
                        <a:rPr kumimoji="1" lang="en-US" altLang="ja-JP" dirty="0" smtClean="0">
                          <a:latin typeface="Arial" panose="020B0604020202020204" pitchFamily="34" charset="0"/>
                          <a:cs typeface="Arial" panose="020B0604020202020204" pitchFamily="34" charset="0"/>
                        </a:rPr>
                        <a:t> yrs. after the date </a:t>
                      </a:r>
                    </a:p>
                    <a:p>
                      <a:r>
                        <a:rPr kumimoji="1" lang="en-US" altLang="ja-JP" dirty="0" smtClean="0">
                          <a:latin typeface="Arial" panose="020B0604020202020204" pitchFamily="34" charset="0"/>
                          <a:cs typeface="Arial" panose="020B0604020202020204" pitchFamily="34" charset="0"/>
                        </a:rPr>
                        <a:t>of approval</a:t>
                      </a:r>
                      <a:endParaRPr kumimoji="1" lang="ja-JP" altLang="en-US" dirty="0">
                        <a:latin typeface="Arial" panose="020B0604020202020204" pitchFamily="34" charset="0"/>
                        <a:cs typeface="Arial" panose="020B0604020202020204" pitchFamily="34" charset="0"/>
                      </a:endParaRPr>
                    </a:p>
                  </a:txBody>
                  <a:tcPr/>
                </a:tc>
              </a:tr>
              <a:tr h="370840">
                <a:tc>
                  <a:txBody>
                    <a:bodyPr/>
                    <a:lstStyle/>
                    <a:p>
                      <a:r>
                        <a:rPr kumimoji="1" lang="en-US" altLang="ja-JP" dirty="0" smtClean="0">
                          <a:latin typeface="Arial" panose="020B0604020202020204" pitchFamily="34" charset="0"/>
                          <a:cs typeface="Arial" panose="020B0604020202020204" pitchFamily="34" charset="0"/>
                        </a:rPr>
                        <a:t>-Known</a:t>
                      </a:r>
                      <a:r>
                        <a:rPr kumimoji="1" lang="en-US" altLang="ja-JP" baseline="0" dirty="0" smtClean="0">
                          <a:latin typeface="Arial" panose="020B0604020202020204" pitchFamily="34" charset="0"/>
                          <a:cs typeface="Arial" panose="020B0604020202020204" pitchFamily="34" charset="0"/>
                        </a:rPr>
                        <a:t> substance, but new effect/efficacy</a:t>
                      </a:r>
                      <a:endParaRPr kumimoji="1" lang="en-US" altLang="ja-JP" dirty="0" smtClean="0">
                        <a:latin typeface="Arial" panose="020B0604020202020204" pitchFamily="34" charset="0"/>
                        <a:cs typeface="Arial" panose="020B0604020202020204" pitchFamily="34" charset="0"/>
                      </a:endParaRPr>
                    </a:p>
                    <a:p>
                      <a:r>
                        <a:rPr kumimoji="1" lang="en-US" altLang="ja-JP" dirty="0" smtClean="0">
                          <a:latin typeface="Arial" panose="020B0604020202020204" pitchFamily="34" charset="0"/>
                          <a:cs typeface="Arial" panose="020B0604020202020204" pitchFamily="34" charset="0"/>
                        </a:rPr>
                        <a:t>-Known substance, but new</a:t>
                      </a:r>
                      <a:r>
                        <a:rPr kumimoji="1" lang="en-US" altLang="ja-JP" baseline="0" dirty="0" smtClean="0">
                          <a:latin typeface="Arial" panose="020B0604020202020204" pitchFamily="34" charset="0"/>
                          <a:cs typeface="Arial" panose="020B0604020202020204" pitchFamily="34" charset="0"/>
                        </a:rPr>
                        <a:t> dosage/administration</a:t>
                      </a:r>
                      <a:endParaRPr kumimoji="1" lang="ja-JP" altLang="en-US" dirty="0">
                        <a:latin typeface="Arial" panose="020B0604020202020204" pitchFamily="34" charset="0"/>
                        <a:cs typeface="Arial" panose="020B0604020202020204" pitchFamily="34" charset="0"/>
                      </a:endParaRPr>
                    </a:p>
                  </a:txBody>
                  <a:tcPr/>
                </a:tc>
                <a:tc>
                  <a:txBody>
                    <a:bodyPr/>
                    <a:lstStyle/>
                    <a:p>
                      <a:r>
                        <a:rPr kumimoji="1" lang="en-US" altLang="ja-JP" b="1" dirty="0" smtClean="0">
                          <a:solidFill>
                            <a:schemeClr val="tx1"/>
                          </a:solidFill>
                          <a:latin typeface="Arial" panose="020B0604020202020204" pitchFamily="34" charset="0"/>
                          <a:cs typeface="Arial" panose="020B0604020202020204" pitchFamily="34" charset="0"/>
                        </a:rPr>
                        <a:t>4</a:t>
                      </a:r>
                      <a:r>
                        <a:rPr kumimoji="1" lang="en-US" altLang="ja-JP" dirty="0" smtClean="0">
                          <a:solidFill>
                            <a:schemeClr val="tx1"/>
                          </a:solidFill>
                          <a:latin typeface="Arial" panose="020B0604020202020204" pitchFamily="34" charset="0"/>
                          <a:cs typeface="Arial" panose="020B0604020202020204" pitchFamily="34" charset="0"/>
                        </a:rPr>
                        <a:t> </a:t>
                      </a:r>
                      <a:r>
                        <a:rPr kumimoji="1" lang="en-US" altLang="ja-JP" dirty="0" smtClean="0">
                          <a:latin typeface="Arial" panose="020B0604020202020204" pitchFamily="34" charset="0"/>
                          <a:cs typeface="Arial" panose="020B0604020202020204" pitchFamily="34" charset="0"/>
                        </a:rPr>
                        <a:t>yrs. after the date </a:t>
                      </a:r>
                    </a:p>
                    <a:p>
                      <a:r>
                        <a:rPr kumimoji="1" lang="en-US" altLang="ja-JP" dirty="0" smtClean="0">
                          <a:latin typeface="Arial" panose="020B0604020202020204" pitchFamily="34" charset="0"/>
                          <a:cs typeface="Arial" panose="020B0604020202020204" pitchFamily="34" charset="0"/>
                        </a:rPr>
                        <a:t>of approval</a:t>
                      </a:r>
                      <a:endParaRPr kumimoji="1" lang="ja-JP" altLang="en-US" dirty="0">
                        <a:latin typeface="Arial" panose="020B0604020202020204" pitchFamily="34" charset="0"/>
                        <a:cs typeface="Arial" panose="020B0604020202020204" pitchFamily="34" charset="0"/>
                      </a:endParaRPr>
                    </a:p>
                  </a:txBody>
                  <a:tcPr/>
                </a:tc>
              </a:tr>
              <a:tr h="370840">
                <a:tc>
                  <a:txBody>
                    <a:bodyPr/>
                    <a:lstStyle/>
                    <a:p>
                      <a:r>
                        <a:rPr kumimoji="1" lang="en-US" altLang="ja-JP" dirty="0" smtClean="0">
                          <a:latin typeface="Arial" panose="020B0604020202020204" pitchFamily="34" charset="0"/>
                          <a:cs typeface="Arial" panose="020B0604020202020204" pitchFamily="34" charset="0"/>
                        </a:rPr>
                        <a:t>-Already</a:t>
                      </a:r>
                      <a:r>
                        <a:rPr kumimoji="1" lang="en-US" altLang="ja-JP" baseline="0" dirty="0" smtClean="0">
                          <a:latin typeface="Arial" panose="020B0604020202020204" pitchFamily="34" charset="0"/>
                          <a:cs typeface="Arial" panose="020B0604020202020204" pitchFamily="34" charset="0"/>
                        </a:rPr>
                        <a:t> approved for </a:t>
                      </a:r>
                      <a:r>
                        <a:rPr kumimoji="1" lang="en-US" altLang="ja-JP" dirty="0" smtClean="0">
                          <a:latin typeface="Arial" panose="020B0604020202020204" pitchFamily="34" charset="0"/>
                          <a:cs typeface="Arial" panose="020B0604020202020204" pitchFamily="34" charset="0"/>
                        </a:rPr>
                        <a:t>orphan drugs,</a:t>
                      </a:r>
                      <a:r>
                        <a:rPr kumimoji="1" lang="en-US" altLang="ja-JP" baseline="0" dirty="0" smtClean="0">
                          <a:latin typeface="Arial" panose="020B0604020202020204" pitchFamily="34" charset="0"/>
                          <a:cs typeface="Arial" panose="020B0604020202020204" pitchFamily="34" charset="0"/>
                        </a:rPr>
                        <a:t> but new effect/efficacy/indication/dosage</a:t>
                      </a:r>
                      <a:endParaRPr kumimoji="1" lang="ja-JP" altLang="en-US" dirty="0">
                        <a:latin typeface="Arial" panose="020B0604020202020204" pitchFamily="34" charset="0"/>
                        <a:cs typeface="Arial" panose="020B0604020202020204" pitchFamily="34" charset="0"/>
                      </a:endParaRPr>
                    </a:p>
                  </a:txBody>
                  <a:tcPr/>
                </a:tc>
                <a:tc>
                  <a:txBody>
                    <a:bodyPr/>
                    <a:lstStyle/>
                    <a:p>
                      <a:r>
                        <a:rPr kumimoji="1" lang="en-US" altLang="ja-JP" b="1" dirty="0" smtClean="0">
                          <a:latin typeface="Arial" panose="020B0604020202020204" pitchFamily="34" charset="0"/>
                          <a:cs typeface="Arial" panose="020B0604020202020204" pitchFamily="34" charset="0"/>
                        </a:rPr>
                        <a:t>5 </a:t>
                      </a:r>
                      <a:r>
                        <a:rPr kumimoji="1" lang="en-US" altLang="ja-JP" b="0" dirty="0" smtClean="0">
                          <a:latin typeface="Arial" panose="020B0604020202020204" pitchFamily="34" charset="0"/>
                          <a:cs typeface="Arial" panose="020B0604020202020204" pitchFamily="34" charset="0"/>
                        </a:rPr>
                        <a:t>yrs.</a:t>
                      </a:r>
                      <a:r>
                        <a:rPr kumimoji="1" lang="en-US" altLang="ja-JP" b="1" dirty="0" smtClean="0">
                          <a:latin typeface="Arial" panose="020B0604020202020204" pitchFamily="34" charset="0"/>
                          <a:cs typeface="Arial" panose="020B0604020202020204" pitchFamily="34" charset="0"/>
                        </a:rPr>
                        <a:t> + 10 </a:t>
                      </a:r>
                      <a:r>
                        <a:rPr kumimoji="1" lang="en-US" altLang="ja-JP" b="0" dirty="0" smtClean="0">
                          <a:latin typeface="Arial" panose="020B0604020202020204" pitchFamily="34" charset="0"/>
                          <a:cs typeface="Arial" panose="020B0604020202020204" pitchFamily="34" charset="0"/>
                        </a:rPr>
                        <a:t>mos.</a:t>
                      </a:r>
                      <a:r>
                        <a:rPr kumimoji="1" lang="en-US" altLang="ja-JP" b="1" dirty="0" smtClean="0">
                          <a:latin typeface="Arial" panose="020B0604020202020204" pitchFamily="34" charset="0"/>
                          <a:cs typeface="Arial" panose="020B0604020202020204" pitchFamily="34" charset="0"/>
                        </a:rPr>
                        <a:t> </a:t>
                      </a:r>
                      <a:r>
                        <a:rPr kumimoji="1" lang="en-US" altLang="ja-JP" dirty="0" smtClean="0">
                          <a:latin typeface="Arial" panose="020B0604020202020204" pitchFamily="34" charset="0"/>
                          <a:cs typeface="Arial" panose="020B0604020202020204" pitchFamily="34" charset="0"/>
                        </a:rPr>
                        <a:t>after the date of approval</a:t>
                      </a:r>
                      <a:endParaRPr kumimoji="1" lang="ja-JP" altLang="en-US" dirty="0">
                        <a:latin typeface="Arial" panose="020B0604020202020204" pitchFamily="34" charset="0"/>
                        <a:cs typeface="Arial" panose="020B0604020202020204" pitchFamily="34" charset="0"/>
                      </a:endParaRPr>
                    </a:p>
                  </a:txBody>
                  <a:tcPr/>
                </a:tc>
              </a:tr>
              <a:tr h="370840">
                <a:tc>
                  <a:txBody>
                    <a:bodyPr/>
                    <a:lstStyle/>
                    <a:p>
                      <a:r>
                        <a:rPr kumimoji="1" lang="en-US" altLang="ja-JP" dirty="0" smtClean="0">
                          <a:latin typeface="Arial" panose="020B0604020202020204" pitchFamily="34" charset="0"/>
                          <a:cs typeface="Arial" panose="020B0604020202020204" pitchFamily="34" charset="0"/>
                        </a:rPr>
                        <a:t>-Drugs</a:t>
                      </a:r>
                      <a:r>
                        <a:rPr kumimoji="1" lang="en-US" altLang="ja-JP" baseline="0" dirty="0" smtClean="0">
                          <a:latin typeface="Arial" panose="020B0604020202020204" pitchFamily="34" charset="0"/>
                          <a:cs typeface="Arial" panose="020B0604020202020204" pitchFamily="34" charset="0"/>
                        </a:rPr>
                        <a:t> with the same substance/ dosage/administration/effect/efficacy with the original drug</a:t>
                      </a:r>
                      <a:endParaRPr kumimoji="1" lang="ja-JP" altLang="en-US" dirty="0">
                        <a:latin typeface="Arial" panose="020B0604020202020204" pitchFamily="34" charset="0"/>
                        <a:cs typeface="Arial" panose="020B0604020202020204" pitchFamily="34" charset="0"/>
                      </a:endParaRPr>
                    </a:p>
                  </a:txBody>
                  <a:tcPr/>
                </a:tc>
                <a:tc>
                  <a:txBody>
                    <a:bodyPr/>
                    <a:lstStyle/>
                    <a:p>
                      <a:r>
                        <a:rPr kumimoji="1" lang="en-US" altLang="ja-JP" b="1" dirty="0" smtClean="0">
                          <a:latin typeface="Arial" panose="020B0604020202020204" pitchFamily="34" charset="0"/>
                          <a:cs typeface="Arial" panose="020B0604020202020204" pitchFamily="34" charset="0"/>
                        </a:rPr>
                        <a:t>Left-over </a:t>
                      </a:r>
                      <a:r>
                        <a:rPr kumimoji="1" lang="en-US" altLang="ja-JP" dirty="0" smtClean="0">
                          <a:latin typeface="Arial" panose="020B0604020202020204" pitchFamily="34" charset="0"/>
                          <a:cs typeface="Arial" panose="020B0604020202020204" pitchFamily="34" charset="0"/>
                        </a:rPr>
                        <a:t>reexamination</a:t>
                      </a:r>
                      <a:r>
                        <a:rPr kumimoji="1" lang="en-US" altLang="ja-JP" baseline="0" dirty="0" smtClean="0">
                          <a:latin typeface="Arial" panose="020B0604020202020204" pitchFamily="34" charset="0"/>
                          <a:cs typeface="Arial" panose="020B0604020202020204" pitchFamily="34" charset="0"/>
                        </a:rPr>
                        <a:t> period for the original approval</a:t>
                      </a:r>
                      <a:endParaRPr kumimoji="1" lang="ja-JP" altLang="en-US" dirty="0">
                        <a:latin typeface="Arial" panose="020B0604020202020204" pitchFamily="34" charset="0"/>
                        <a:cs typeface="Arial" panose="020B0604020202020204" pitchFamily="34" charset="0"/>
                      </a:endParaRPr>
                    </a:p>
                  </a:txBody>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1799319" y="767837"/>
            <a:ext cx="8912225" cy="595312"/>
          </a:xfrm>
        </p:spPr>
        <p:txBody>
          <a:bodyPr>
            <a:noAutofit/>
          </a:bodyPr>
          <a:lstStyle/>
          <a:p>
            <a:r>
              <a:rPr lang="en-US" altLang="ja-JP" sz="3600" dirty="0" smtClean="0">
                <a:solidFill>
                  <a:schemeClr val="accent5"/>
                </a:solidFill>
                <a:latin typeface="Arial" panose="020B0604020202020204" pitchFamily="34" charset="0"/>
                <a:cs typeface="Arial" panose="020B0604020202020204" pitchFamily="34" charset="0"/>
              </a:rPr>
              <a:t>Strategies for Generic companies</a:t>
            </a:r>
            <a:br>
              <a:rPr lang="en-US" altLang="ja-JP" sz="3600" dirty="0" smtClean="0">
                <a:solidFill>
                  <a:schemeClr val="accent5"/>
                </a:solidFill>
                <a:latin typeface="Arial" panose="020B0604020202020204" pitchFamily="34" charset="0"/>
                <a:cs typeface="Arial" panose="020B0604020202020204" pitchFamily="34" charset="0"/>
              </a:rPr>
            </a:br>
            <a:endParaRPr lang="ja-JP" altLang="en-US" sz="3600" dirty="0" smtClean="0">
              <a:solidFill>
                <a:schemeClr val="accent5"/>
              </a:solidFill>
              <a:latin typeface="Arial" panose="020B0604020202020204" pitchFamily="34" charset="0"/>
              <a:cs typeface="Arial" panose="020B0604020202020204" pitchFamily="34" charset="0"/>
            </a:endParaRPr>
          </a:p>
        </p:txBody>
      </p:sp>
      <p:sp>
        <p:nvSpPr>
          <p:cNvPr id="6" name="コンテンツ プレースホルダー 2"/>
          <p:cNvSpPr>
            <a:spLocks noGrp="1"/>
          </p:cNvSpPr>
          <p:nvPr>
            <p:ph idx="1"/>
          </p:nvPr>
        </p:nvSpPr>
        <p:spPr>
          <a:xfrm>
            <a:off x="2526229" y="1553000"/>
            <a:ext cx="7698426" cy="4349036"/>
          </a:xfrm>
        </p:spPr>
        <p:txBody>
          <a:bodyPr/>
          <a:lstStyle/>
          <a:p>
            <a:pPr>
              <a:defRPr/>
            </a:pPr>
            <a:r>
              <a:rPr lang="de-DE" altLang="ja-JP" sz="2000" dirty="0" smtClean="0">
                <a:solidFill>
                  <a:srgbClr val="FF0000"/>
                </a:solidFill>
                <a:latin typeface="Arial" panose="020B0604020202020204" pitchFamily="34" charset="0"/>
                <a:cs typeface="Arial" panose="020B0604020202020204" pitchFamily="34" charset="0"/>
              </a:rPr>
              <a:t>Early </a:t>
            </a:r>
            <a:r>
              <a:rPr lang="de-DE" altLang="ja-JP" sz="2000" dirty="0" err="1" smtClean="0">
                <a:solidFill>
                  <a:srgbClr val="FF0000"/>
                </a:solidFill>
                <a:latin typeface="Arial" panose="020B0604020202020204" pitchFamily="34" charset="0"/>
                <a:cs typeface="Arial" panose="020B0604020202020204" pitchFamily="34" charset="0"/>
              </a:rPr>
              <a:t>entry</a:t>
            </a:r>
            <a:r>
              <a:rPr lang="de-DE" altLang="ja-JP" sz="2000" dirty="0" smtClean="0">
                <a:solidFill>
                  <a:srgbClr val="FF0000"/>
                </a:solidFill>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to</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the</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market</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is</a:t>
            </a:r>
            <a:r>
              <a:rPr lang="de-DE" altLang="ja-JP" sz="2000" dirty="0" smtClean="0">
                <a:latin typeface="Arial" panose="020B0604020202020204" pitchFamily="34" charset="0"/>
                <a:cs typeface="Arial" panose="020B0604020202020204" pitchFamily="34" charset="0"/>
              </a:rPr>
              <a:t> a must.</a:t>
            </a:r>
          </a:p>
          <a:p>
            <a:pPr>
              <a:defRPr/>
            </a:pPr>
            <a:r>
              <a:rPr lang="en-US" altLang="ja-JP" sz="2000" dirty="0" smtClean="0">
                <a:latin typeface="Arial" panose="020B0604020202020204" pitchFamily="34" charset="0"/>
                <a:cs typeface="Arial" panose="020B0604020202020204" pitchFamily="34" charset="0"/>
              </a:rPr>
              <a:t>MHLW gives out market approvals in </a:t>
            </a:r>
            <a:r>
              <a:rPr lang="en-US" altLang="ja-JP" sz="2000" dirty="0" smtClean="0">
                <a:solidFill>
                  <a:srgbClr val="FF0000"/>
                </a:solidFill>
                <a:latin typeface="Arial" panose="020B0604020202020204" pitchFamily="34" charset="0"/>
                <a:cs typeface="Arial" panose="020B0604020202020204" pitchFamily="34" charset="0"/>
              </a:rPr>
              <a:t>February</a:t>
            </a:r>
            <a:r>
              <a:rPr lang="en-US" altLang="ja-JP" sz="2000" dirty="0" smtClean="0">
                <a:solidFill>
                  <a:schemeClr val="accent1"/>
                </a:solidFill>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&amp;</a:t>
            </a:r>
            <a:r>
              <a:rPr lang="en-US" altLang="ja-JP" sz="2000" dirty="0" smtClean="0">
                <a:solidFill>
                  <a:schemeClr val="accent1"/>
                </a:solidFill>
                <a:latin typeface="Arial" panose="020B0604020202020204" pitchFamily="34" charset="0"/>
                <a:cs typeface="Arial" panose="020B0604020202020204" pitchFamily="34" charset="0"/>
              </a:rPr>
              <a:t> </a:t>
            </a:r>
            <a:r>
              <a:rPr lang="en-US" altLang="ja-JP" sz="2000" dirty="0" smtClean="0">
                <a:solidFill>
                  <a:srgbClr val="FF0000"/>
                </a:solidFill>
                <a:latin typeface="Arial" panose="020B0604020202020204" pitchFamily="34" charset="0"/>
                <a:cs typeface="Arial" panose="020B0604020202020204" pitchFamily="34" charset="0"/>
              </a:rPr>
              <a:t>August</a:t>
            </a:r>
            <a:r>
              <a:rPr lang="en-US" altLang="ja-JP" sz="2000" dirty="0" smtClean="0">
                <a:solidFill>
                  <a:schemeClr val="accent1"/>
                </a:solidFill>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within avg. </a:t>
            </a:r>
            <a:r>
              <a:rPr lang="en-US" altLang="ja-JP" sz="2000" dirty="0" smtClean="0">
                <a:solidFill>
                  <a:srgbClr val="FF0000"/>
                </a:solidFill>
                <a:latin typeface="Arial" panose="020B0604020202020204" pitchFamily="34" charset="0"/>
                <a:cs typeface="Arial" panose="020B0604020202020204" pitchFamily="34" charset="0"/>
              </a:rPr>
              <a:t>9.5</a:t>
            </a:r>
            <a:r>
              <a:rPr lang="en-US" altLang="ja-JP" sz="2000" dirty="0" smtClean="0">
                <a:solidFill>
                  <a:schemeClr val="accent1"/>
                </a:solidFill>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months (2012) of submitting application.</a:t>
            </a:r>
          </a:p>
          <a:p>
            <a:pPr>
              <a:defRPr/>
            </a:pPr>
            <a:r>
              <a:rPr lang="de-DE" altLang="ja-JP" sz="2000" dirty="0" smtClean="0">
                <a:latin typeface="Arial" panose="020B0604020202020204" pitchFamily="34" charset="0"/>
                <a:cs typeface="Arial" panose="020B0604020202020204" pitchFamily="34" charset="0"/>
              </a:rPr>
              <a:t>NIH </a:t>
            </a:r>
            <a:r>
              <a:rPr lang="de-DE" altLang="ja-JP" sz="2000" dirty="0" err="1" smtClean="0">
                <a:latin typeface="Arial" panose="020B0604020202020204" pitchFamily="34" charset="0"/>
                <a:cs typeface="Arial" panose="020B0604020202020204" pitchFamily="34" charset="0"/>
              </a:rPr>
              <a:t>price</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listing</a:t>
            </a:r>
            <a:r>
              <a:rPr lang="de-DE" altLang="ja-JP" sz="2000" dirty="0" smtClean="0">
                <a:latin typeface="Arial" panose="020B0604020202020204" pitchFamily="34" charset="0"/>
                <a:cs typeface="Arial" panose="020B0604020202020204" pitchFamily="34" charset="0"/>
              </a:rPr>
              <a:t> in June </a:t>
            </a:r>
            <a:r>
              <a:rPr lang="de-DE" altLang="ja-JP" sz="2000" dirty="0" err="1" smtClean="0">
                <a:latin typeface="Arial" panose="020B0604020202020204" pitchFamily="34" charset="0"/>
                <a:cs typeface="Arial" panose="020B0604020202020204" pitchFamily="34" charset="0"/>
              </a:rPr>
              <a:t>and</a:t>
            </a:r>
            <a:r>
              <a:rPr lang="de-DE" altLang="ja-JP" sz="2000" dirty="0" smtClean="0">
                <a:latin typeface="Arial" panose="020B0604020202020204" pitchFamily="34" charset="0"/>
                <a:cs typeface="Arial" panose="020B0604020202020204" pitchFamily="34" charset="0"/>
              </a:rPr>
              <a:t> </a:t>
            </a:r>
            <a:r>
              <a:rPr lang="de-DE" altLang="ja-JP" sz="2000" dirty="0" err="1" smtClean="0">
                <a:latin typeface="Arial" panose="020B0604020202020204" pitchFamily="34" charset="0"/>
                <a:cs typeface="Arial" panose="020B0604020202020204" pitchFamily="34" charset="0"/>
              </a:rPr>
              <a:t>December</a:t>
            </a:r>
            <a:r>
              <a:rPr lang="de-DE" altLang="ja-JP" sz="2000" dirty="0" smtClean="0">
                <a:latin typeface="Arial" panose="020B0604020202020204" pitchFamily="34" charset="0"/>
                <a:cs typeface="Arial" panose="020B0604020202020204" pitchFamily="34" charset="0"/>
              </a:rPr>
              <a:t>.</a:t>
            </a:r>
          </a:p>
          <a:p>
            <a:pPr>
              <a:defRPr/>
            </a:pPr>
            <a:r>
              <a:rPr lang="en-US" altLang="ja-JP" sz="2000" dirty="0" smtClean="0">
                <a:latin typeface="Arial" panose="020B0604020202020204" pitchFamily="34" charset="0"/>
                <a:cs typeface="Arial" panose="020B0604020202020204" pitchFamily="34" charset="0"/>
              </a:rPr>
              <a:t>Act by third party for regulatory approval during patent term does not constitute an infringement (Supreme Court decision).</a:t>
            </a:r>
            <a:endParaRPr lang="de-DE" altLang="ja-JP" sz="2000" dirty="0" smtClean="0">
              <a:latin typeface="Arial" panose="020B0604020202020204" pitchFamily="34" charset="0"/>
              <a:cs typeface="Arial" panose="020B0604020202020204" pitchFamily="34" charset="0"/>
            </a:endParaRPr>
          </a:p>
          <a:p>
            <a:pPr>
              <a:defRPr/>
            </a:pPr>
            <a:endParaRPr lang="de-DE" altLang="ja-JP" sz="2000" dirty="0" smtClean="0">
              <a:solidFill>
                <a:schemeClr val="accent1"/>
              </a:solidFill>
              <a:latin typeface="Arial" panose="020B0604020202020204" pitchFamily="34" charset="0"/>
              <a:cs typeface="Arial" panose="020B0604020202020204" pitchFamily="34" charset="0"/>
            </a:endParaRPr>
          </a:p>
          <a:p>
            <a:pPr marL="0" indent="0">
              <a:buNone/>
              <a:defRPr/>
            </a:pPr>
            <a:endParaRPr lang="ja-JP" altLang="en-US" sz="2000"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27</a:t>
            </a:fld>
            <a:endParaRPr lang="en-US" altLang="ja-JP">
              <a:latin typeface="Arial" panose="020B0604020202020204" pitchFamily="34" charset="0"/>
              <a:cs typeface="Arial" panose="020B0604020202020204" pitchFamily="34" charset="0"/>
            </a:endParaRPr>
          </a:p>
        </p:txBody>
      </p:sp>
      <p:cxnSp>
        <p:nvCxnSpPr>
          <p:cNvPr id="8" name="AutoShape 1035"/>
          <p:cNvCxnSpPr>
            <a:cxnSpLocks noChangeShapeType="1"/>
          </p:cNvCxnSpPr>
          <p:nvPr/>
        </p:nvCxnSpPr>
        <p:spPr bwMode="auto">
          <a:xfrm>
            <a:off x="3516756" y="4563527"/>
            <a:ext cx="5943600" cy="0"/>
          </a:xfrm>
          <a:prstGeom prst="straightConnector1">
            <a:avLst/>
          </a:prstGeom>
          <a:noFill/>
          <a:ln w="9525">
            <a:solidFill>
              <a:schemeClr val="tx1"/>
            </a:solidFill>
            <a:round/>
            <a:headEnd/>
            <a:tailEnd/>
          </a:ln>
        </p:spPr>
      </p:cxnSp>
      <p:sp>
        <p:nvSpPr>
          <p:cNvPr id="10" name="Rectangle 1038"/>
          <p:cNvSpPr>
            <a:spLocks noChangeArrowheads="1"/>
          </p:cNvSpPr>
          <p:nvPr/>
        </p:nvSpPr>
        <p:spPr bwMode="auto">
          <a:xfrm>
            <a:off x="3871356" y="4191990"/>
            <a:ext cx="3016332" cy="371537"/>
          </a:xfrm>
          <a:prstGeom prst="rect">
            <a:avLst/>
          </a:prstGeom>
          <a:solidFill>
            <a:schemeClr val="accent1"/>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sp>
        <p:nvSpPr>
          <p:cNvPr id="11" name="Rectangle 1040"/>
          <p:cNvSpPr>
            <a:spLocks noChangeArrowheads="1"/>
          </p:cNvSpPr>
          <p:nvPr/>
        </p:nvSpPr>
        <p:spPr bwMode="auto">
          <a:xfrm>
            <a:off x="6899564" y="4191990"/>
            <a:ext cx="1413162" cy="359662"/>
          </a:xfrm>
          <a:prstGeom prst="rect">
            <a:avLst/>
          </a:prstGeom>
          <a:solidFill>
            <a:srgbClr val="FF0000"/>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sp>
        <p:nvSpPr>
          <p:cNvPr id="14" name="Text Box 1064"/>
          <p:cNvSpPr txBox="1">
            <a:spLocks noChangeArrowheads="1"/>
          </p:cNvSpPr>
          <p:nvPr/>
        </p:nvSpPr>
        <p:spPr bwMode="auto">
          <a:xfrm>
            <a:off x="4391974" y="5169011"/>
            <a:ext cx="2438400" cy="523947"/>
          </a:xfrm>
          <a:prstGeom prst="rect">
            <a:avLst/>
          </a:prstGeom>
          <a:noFill/>
          <a:ln w="9525">
            <a:noFill/>
            <a:round/>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smtClean="0">
                <a:solidFill>
                  <a:srgbClr val="002060"/>
                </a:solidFill>
                <a:latin typeface="Arial" panose="020B0604020202020204" pitchFamily="34" charset="0"/>
                <a:ea typeface="ＭＳ ゴシック" pitchFamily="49" charset="-128"/>
                <a:cs typeface="Arial" panose="020B0604020202020204" pitchFamily="34" charset="0"/>
              </a:rPr>
              <a:t>Marketing </a:t>
            </a:r>
          </a:p>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smtClean="0">
                <a:solidFill>
                  <a:srgbClr val="002060"/>
                </a:solidFill>
                <a:latin typeface="Arial" panose="020B0604020202020204" pitchFamily="34" charset="0"/>
                <a:ea typeface="ＭＳ ゴシック" pitchFamily="49" charset="-128"/>
                <a:cs typeface="Arial" panose="020B0604020202020204" pitchFamily="34" charset="0"/>
              </a:rPr>
              <a:t>approval</a:t>
            </a:r>
            <a:endPar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endParaRPr>
          </a:p>
        </p:txBody>
      </p:sp>
      <p:sp>
        <p:nvSpPr>
          <p:cNvPr id="25" name="テキスト ボックス 25"/>
          <p:cNvSpPr txBox="1">
            <a:spLocks noChangeArrowheads="1"/>
          </p:cNvSpPr>
          <p:nvPr/>
        </p:nvSpPr>
        <p:spPr bwMode="auto">
          <a:xfrm>
            <a:off x="1555667" y="4373026"/>
            <a:ext cx="1912907" cy="307777"/>
          </a:xfrm>
          <a:prstGeom prst="rect">
            <a:avLst/>
          </a:prstGeom>
          <a:noFill/>
          <a:ln w="9525">
            <a:noFill/>
            <a:miter lim="800000"/>
            <a:headEnd/>
            <a:tailEnd/>
          </a:ln>
        </p:spPr>
        <p:txBody>
          <a:bodyPr wrap="square">
            <a:spAutoFit/>
          </a:bodyPr>
          <a:lstStyle/>
          <a:p>
            <a:r>
              <a:rPr kumimoji="1" lang="en-US" altLang="ja-JP" sz="1400" b="1" dirty="0" smtClean="0">
                <a:latin typeface="Arial" panose="020B0604020202020204" pitchFamily="34" charset="0"/>
                <a:cs typeface="Arial" panose="020B0604020202020204" pitchFamily="34" charset="0"/>
              </a:rPr>
              <a:t>Innovator company</a:t>
            </a:r>
            <a:endParaRPr kumimoji="1" lang="ja-JP" altLang="en-US" sz="1400" b="1" dirty="0">
              <a:latin typeface="Arial" panose="020B0604020202020204" pitchFamily="34" charset="0"/>
              <a:cs typeface="Arial" panose="020B0604020202020204" pitchFamily="34" charset="0"/>
            </a:endParaRPr>
          </a:p>
        </p:txBody>
      </p:sp>
      <p:sp>
        <p:nvSpPr>
          <p:cNvPr id="33" name="テキスト ボックス 25"/>
          <p:cNvSpPr txBox="1">
            <a:spLocks noChangeArrowheads="1"/>
          </p:cNvSpPr>
          <p:nvPr/>
        </p:nvSpPr>
        <p:spPr bwMode="auto">
          <a:xfrm>
            <a:off x="1589313" y="5902966"/>
            <a:ext cx="1912907" cy="307777"/>
          </a:xfrm>
          <a:prstGeom prst="rect">
            <a:avLst/>
          </a:prstGeom>
          <a:noFill/>
          <a:ln w="9525">
            <a:noFill/>
            <a:miter lim="800000"/>
            <a:headEnd/>
            <a:tailEnd/>
          </a:ln>
        </p:spPr>
        <p:txBody>
          <a:bodyPr wrap="square">
            <a:spAutoFit/>
          </a:bodyPr>
          <a:lstStyle/>
          <a:p>
            <a:r>
              <a:rPr kumimoji="1" lang="en-US" altLang="ja-JP" sz="1400" b="1" dirty="0" smtClean="0">
                <a:latin typeface="Arial" panose="020B0604020202020204" pitchFamily="34" charset="0"/>
                <a:cs typeface="Arial" panose="020B0604020202020204" pitchFamily="34" charset="0"/>
              </a:rPr>
              <a:t>Generic company</a:t>
            </a:r>
            <a:endParaRPr kumimoji="1" lang="ja-JP" altLang="en-US" sz="1400" b="1" dirty="0">
              <a:latin typeface="Arial" panose="020B0604020202020204" pitchFamily="34" charset="0"/>
              <a:cs typeface="Arial" panose="020B0604020202020204" pitchFamily="34" charset="0"/>
            </a:endParaRPr>
          </a:p>
        </p:txBody>
      </p:sp>
      <p:sp>
        <p:nvSpPr>
          <p:cNvPr id="34" name="Text Box 1064"/>
          <p:cNvSpPr txBox="1">
            <a:spLocks noChangeArrowheads="1"/>
          </p:cNvSpPr>
          <p:nvPr/>
        </p:nvSpPr>
        <p:spPr bwMode="auto">
          <a:xfrm>
            <a:off x="3914983" y="4217006"/>
            <a:ext cx="2438400" cy="308504"/>
          </a:xfrm>
          <a:prstGeom prst="rect">
            <a:avLst/>
          </a:prstGeom>
          <a:noFill/>
          <a:ln w="9525">
            <a:noFill/>
            <a:round/>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smtClean="0">
                <a:solidFill>
                  <a:schemeClr val="bg1">
                    <a:lumMod val="95000"/>
                  </a:schemeClr>
                </a:solidFill>
                <a:latin typeface="Arial" panose="020B0604020202020204" pitchFamily="34" charset="0"/>
                <a:ea typeface="ＭＳ ゴシック" pitchFamily="49" charset="-128"/>
                <a:cs typeface="Arial" panose="020B0604020202020204" pitchFamily="34" charset="0"/>
              </a:rPr>
              <a:t>Patent term</a:t>
            </a:r>
            <a:endParaRPr lang="en-US" altLang="ja-JP" sz="1400" b="1" dirty="0">
              <a:solidFill>
                <a:schemeClr val="bg1">
                  <a:lumMod val="95000"/>
                </a:schemeClr>
              </a:solidFill>
              <a:latin typeface="Arial" panose="020B0604020202020204" pitchFamily="34" charset="0"/>
              <a:ea typeface="ＭＳ ゴシック" pitchFamily="49" charset="-128"/>
              <a:cs typeface="Arial" panose="020B0604020202020204" pitchFamily="34" charset="0"/>
            </a:endParaRPr>
          </a:p>
        </p:txBody>
      </p:sp>
      <p:sp>
        <p:nvSpPr>
          <p:cNvPr id="35" name="Text Box 1064"/>
          <p:cNvSpPr txBox="1">
            <a:spLocks noChangeArrowheads="1"/>
          </p:cNvSpPr>
          <p:nvPr/>
        </p:nvSpPr>
        <p:spPr bwMode="auto">
          <a:xfrm>
            <a:off x="6834334" y="4215026"/>
            <a:ext cx="1549645" cy="308504"/>
          </a:xfrm>
          <a:prstGeom prst="rect">
            <a:avLst/>
          </a:prstGeom>
          <a:noFill/>
          <a:ln w="9525">
            <a:noFill/>
            <a:round/>
            <a:headEnd/>
            <a:tailEnd/>
          </a:ln>
        </p:spPr>
        <p:txBody>
          <a:bodyPr wrap="square"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smtClean="0">
                <a:solidFill>
                  <a:srgbClr val="002060"/>
                </a:solidFill>
                <a:latin typeface="Arial" panose="020B0604020202020204" pitchFamily="34" charset="0"/>
                <a:ea typeface="ＭＳ ゴシック" pitchFamily="49" charset="-128"/>
                <a:cs typeface="Arial" panose="020B0604020202020204" pitchFamily="34" charset="0"/>
              </a:rPr>
              <a:t>Extension</a:t>
            </a:r>
            <a:endPar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endParaRPr>
          </a:p>
        </p:txBody>
      </p:sp>
      <p:sp>
        <p:nvSpPr>
          <p:cNvPr id="36" name="Rectangle 1038"/>
          <p:cNvSpPr>
            <a:spLocks noChangeArrowheads="1"/>
          </p:cNvSpPr>
          <p:nvPr/>
        </p:nvSpPr>
        <p:spPr bwMode="auto">
          <a:xfrm>
            <a:off x="5624460" y="4558143"/>
            <a:ext cx="1904495" cy="310740"/>
          </a:xfrm>
          <a:prstGeom prst="rect">
            <a:avLst/>
          </a:prstGeom>
          <a:solidFill>
            <a:srgbClr val="FFFF00"/>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sp>
        <p:nvSpPr>
          <p:cNvPr id="38" name="Line 1071"/>
          <p:cNvSpPr>
            <a:spLocks noChangeShapeType="1"/>
          </p:cNvSpPr>
          <p:nvPr/>
        </p:nvSpPr>
        <p:spPr bwMode="auto">
          <a:xfrm flipH="1" flipV="1">
            <a:off x="5616298" y="4564372"/>
            <a:ext cx="3175" cy="623888"/>
          </a:xfrm>
          <a:prstGeom prst="line">
            <a:avLst/>
          </a:prstGeom>
          <a:noFill/>
          <a:ln w="9525">
            <a:solidFill>
              <a:schemeClr val="tx1"/>
            </a:solidFill>
            <a:round/>
            <a:headEnd/>
            <a:tailEnd type="triangle" w="med" len="med"/>
          </a:ln>
        </p:spPr>
        <p:txBody>
          <a:bodyPr/>
          <a:lstStyle/>
          <a:p>
            <a:endParaRPr lang="ja-JP" altLang="en-US">
              <a:latin typeface="Arial" panose="020B0604020202020204" pitchFamily="34" charset="0"/>
              <a:cs typeface="Arial" panose="020B0604020202020204" pitchFamily="34" charset="0"/>
            </a:endParaRPr>
          </a:p>
        </p:txBody>
      </p:sp>
      <p:sp>
        <p:nvSpPr>
          <p:cNvPr id="39" name="Text Box 1064"/>
          <p:cNvSpPr txBox="1">
            <a:spLocks noChangeArrowheads="1"/>
          </p:cNvSpPr>
          <p:nvPr/>
        </p:nvSpPr>
        <p:spPr bwMode="auto">
          <a:xfrm>
            <a:off x="5324188" y="4569307"/>
            <a:ext cx="2438400" cy="308504"/>
          </a:xfrm>
          <a:prstGeom prst="rect">
            <a:avLst/>
          </a:prstGeom>
          <a:noFill/>
          <a:ln w="9525">
            <a:noFill/>
            <a:round/>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smtClean="0">
                <a:solidFill>
                  <a:srgbClr val="002060"/>
                </a:solidFill>
                <a:latin typeface="Arial" panose="020B0604020202020204" pitchFamily="34" charset="0"/>
                <a:ea typeface="ＭＳ ゴシック" pitchFamily="49" charset="-128"/>
                <a:cs typeface="Arial" panose="020B0604020202020204" pitchFamily="34" charset="0"/>
              </a:rPr>
              <a:t>Reexamination period</a:t>
            </a:r>
            <a:endPar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endParaRPr>
          </a:p>
        </p:txBody>
      </p:sp>
      <p:sp>
        <p:nvSpPr>
          <p:cNvPr id="40" name="Rectangle 1038"/>
          <p:cNvSpPr>
            <a:spLocks noChangeArrowheads="1"/>
          </p:cNvSpPr>
          <p:nvPr/>
        </p:nvSpPr>
        <p:spPr bwMode="auto">
          <a:xfrm>
            <a:off x="7895112" y="5650675"/>
            <a:ext cx="1165761" cy="371537"/>
          </a:xfrm>
          <a:prstGeom prst="rect">
            <a:avLst/>
          </a:prstGeom>
          <a:solidFill>
            <a:schemeClr val="bg1"/>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41" name="AutoShape 1035"/>
          <p:cNvCxnSpPr>
            <a:cxnSpLocks noChangeShapeType="1"/>
          </p:cNvCxnSpPr>
          <p:nvPr/>
        </p:nvCxnSpPr>
        <p:spPr bwMode="auto">
          <a:xfrm>
            <a:off x="5569208" y="6034088"/>
            <a:ext cx="5943600" cy="0"/>
          </a:xfrm>
          <a:prstGeom prst="straightConnector1">
            <a:avLst/>
          </a:prstGeom>
          <a:noFill/>
          <a:ln w="9525">
            <a:solidFill>
              <a:schemeClr val="tx1"/>
            </a:solidFill>
            <a:round/>
            <a:headEnd/>
            <a:tailEnd/>
          </a:ln>
        </p:spPr>
      </p:cxnSp>
      <p:sp>
        <p:nvSpPr>
          <p:cNvPr id="42" name="Text Box 1064"/>
          <p:cNvSpPr txBox="1">
            <a:spLocks noChangeArrowheads="1"/>
          </p:cNvSpPr>
          <p:nvPr/>
        </p:nvSpPr>
        <p:spPr bwMode="auto">
          <a:xfrm>
            <a:off x="7061942" y="6330813"/>
            <a:ext cx="1927679" cy="308504"/>
          </a:xfrm>
          <a:prstGeom prst="rect">
            <a:avLst/>
          </a:prstGeom>
          <a:noFill/>
          <a:ln w="9525">
            <a:noFill/>
            <a:round/>
            <a:headEnd/>
            <a:tailEnd/>
          </a:ln>
        </p:spPr>
        <p:txBody>
          <a:bodyPr wrap="square"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smtClean="0">
                <a:solidFill>
                  <a:srgbClr val="002060"/>
                </a:solidFill>
                <a:latin typeface="Arial" panose="020B0604020202020204" pitchFamily="34" charset="0"/>
                <a:ea typeface="ＭＳ ゴシック" pitchFamily="49" charset="-128"/>
                <a:cs typeface="Arial" panose="020B0604020202020204" pitchFamily="34" charset="0"/>
              </a:rPr>
              <a:t>Application</a:t>
            </a:r>
            <a:endPar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endParaRPr>
          </a:p>
        </p:txBody>
      </p:sp>
      <p:sp>
        <p:nvSpPr>
          <p:cNvPr id="43" name="Line 1071"/>
          <p:cNvSpPr>
            <a:spLocks noChangeShapeType="1"/>
          </p:cNvSpPr>
          <p:nvPr/>
        </p:nvSpPr>
        <p:spPr bwMode="auto">
          <a:xfrm flipH="1" flipV="1">
            <a:off x="7906256" y="6011182"/>
            <a:ext cx="14585" cy="318366"/>
          </a:xfrm>
          <a:prstGeom prst="line">
            <a:avLst/>
          </a:prstGeom>
          <a:noFill/>
          <a:ln w="9525">
            <a:solidFill>
              <a:schemeClr val="tx1"/>
            </a:solidFill>
            <a:round/>
            <a:headEnd/>
            <a:tailEnd type="triangle" w="med" len="med"/>
          </a:ln>
        </p:spPr>
        <p:txBody>
          <a:bodyPr/>
          <a:lstStyle/>
          <a:p>
            <a:endParaRPr lang="ja-JP" altLang="en-US">
              <a:latin typeface="Arial" panose="020B0604020202020204" pitchFamily="34" charset="0"/>
              <a:cs typeface="Arial" panose="020B0604020202020204" pitchFamily="34" charset="0"/>
            </a:endParaRPr>
          </a:p>
        </p:txBody>
      </p:sp>
      <p:sp>
        <p:nvSpPr>
          <p:cNvPr id="44" name="Line 1071"/>
          <p:cNvSpPr>
            <a:spLocks noChangeShapeType="1"/>
          </p:cNvSpPr>
          <p:nvPr/>
        </p:nvSpPr>
        <p:spPr bwMode="auto">
          <a:xfrm flipH="1">
            <a:off x="9060872" y="5296394"/>
            <a:ext cx="11876" cy="344384"/>
          </a:xfrm>
          <a:prstGeom prst="line">
            <a:avLst/>
          </a:prstGeom>
          <a:noFill/>
          <a:ln w="9525">
            <a:solidFill>
              <a:schemeClr val="tx1"/>
            </a:solidFill>
            <a:round/>
            <a:headEnd/>
            <a:tailEnd type="triangle" w="med" len="med"/>
          </a:ln>
        </p:spPr>
        <p:txBody>
          <a:bodyPr/>
          <a:lstStyle/>
          <a:p>
            <a:endParaRPr lang="ja-JP" altLang="en-US">
              <a:latin typeface="Arial" panose="020B0604020202020204" pitchFamily="34" charset="0"/>
              <a:cs typeface="Arial" panose="020B0604020202020204" pitchFamily="34" charset="0"/>
            </a:endParaRPr>
          </a:p>
        </p:txBody>
      </p:sp>
      <p:sp>
        <p:nvSpPr>
          <p:cNvPr id="45" name="Text Box 1064"/>
          <p:cNvSpPr txBox="1">
            <a:spLocks noChangeArrowheads="1"/>
          </p:cNvSpPr>
          <p:nvPr/>
        </p:nvSpPr>
        <p:spPr bwMode="auto">
          <a:xfrm>
            <a:off x="8176243" y="4939421"/>
            <a:ext cx="1927679" cy="308504"/>
          </a:xfrm>
          <a:prstGeom prst="rect">
            <a:avLst/>
          </a:prstGeom>
          <a:noFill/>
          <a:ln w="9525">
            <a:noFill/>
            <a:round/>
            <a:headEnd/>
            <a:tailEnd/>
          </a:ln>
        </p:spPr>
        <p:txBody>
          <a:bodyPr wrap="square"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smtClean="0">
                <a:solidFill>
                  <a:srgbClr val="002060"/>
                </a:solidFill>
                <a:latin typeface="Arial" panose="020B0604020202020204" pitchFamily="34" charset="0"/>
                <a:ea typeface="ＭＳ ゴシック" pitchFamily="49" charset="-128"/>
                <a:cs typeface="Arial" panose="020B0604020202020204" pitchFamily="34" charset="0"/>
              </a:rPr>
              <a:t>Feb/Aug</a:t>
            </a:r>
            <a:endPar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endParaRPr>
          </a:p>
        </p:txBody>
      </p:sp>
      <p:sp>
        <p:nvSpPr>
          <p:cNvPr id="46" name="Text Box 1064"/>
          <p:cNvSpPr txBox="1">
            <a:spLocks noChangeArrowheads="1"/>
          </p:cNvSpPr>
          <p:nvPr/>
        </p:nvSpPr>
        <p:spPr bwMode="auto">
          <a:xfrm>
            <a:off x="7976343" y="6334053"/>
            <a:ext cx="2438400" cy="523947"/>
          </a:xfrm>
          <a:prstGeom prst="rect">
            <a:avLst/>
          </a:prstGeom>
          <a:noFill/>
          <a:ln w="9525">
            <a:noFill/>
            <a:round/>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smtClean="0">
                <a:solidFill>
                  <a:srgbClr val="002060"/>
                </a:solidFill>
                <a:latin typeface="Arial" panose="020B0604020202020204" pitchFamily="34" charset="0"/>
                <a:ea typeface="ＭＳ ゴシック" pitchFamily="49" charset="-128"/>
                <a:cs typeface="Arial" panose="020B0604020202020204" pitchFamily="34" charset="0"/>
              </a:rPr>
              <a:t>Marketing </a:t>
            </a:r>
          </a:p>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smtClean="0">
                <a:solidFill>
                  <a:srgbClr val="002060"/>
                </a:solidFill>
                <a:latin typeface="Arial" panose="020B0604020202020204" pitchFamily="34" charset="0"/>
                <a:ea typeface="ＭＳ ゴシック" pitchFamily="49" charset="-128"/>
                <a:cs typeface="Arial" panose="020B0604020202020204" pitchFamily="34" charset="0"/>
              </a:rPr>
              <a:t>approval</a:t>
            </a:r>
            <a:endPar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endParaRPr>
          </a:p>
        </p:txBody>
      </p:sp>
      <p:sp>
        <p:nvSpPr>
          <p:cNvPr id="48" name="Line 1071"/>
          <p:cNvSpPr>
            <a:spLocks noChangeShapeType="1"/>
          </p:cNvSpPr>
          <p:nvPr/>
        </p:nvSpPr>
        <p:spPr bwMode="auto">
          <a:xfrm flipH="1" flipV="1">
            <a:off x="9056183" y="6044829"/>
            <a:ext cx="14585" cy="318366"/>
          </a:xfrm>
          <a:prstGeom prst="line">
            <a:avLst/>
          </a:prstGeom>
          <a:noFill/>
          <a:ln w="9525">
            <a:solidFill>
              <a:schemeClr val="tx1"/>
            </a:solidFill>
            <a:round/>
            <a:headEnd/>
            <a:tailEnd type="triangle" w="med" len="med"/>
          </a:ln>
        </p:spPr>
        <p:txBody>
          <a:bodyPr/>
          <a:lstStyle/>
          <a:p>
            <a:endParaRPr lang="ja-JP" altLang="en-US">
              <a:latin typeface="Arial" panose="020B0604020202020204" pitchFamily="34" charset="0"/>
              <a:cs typeface="Arial" panose="020B0604020202020204" pitchFamily="34" charset="0"/>
            </a:endParaRPr>
          </a:p>
        </p:txBody>
      </p:sp>
      <p:sp>
        <p:nvSpPr>
          <p:cNvPr id="49" name="Rectangle 1038"/>
          <p:cNvSpPr>
            <a:spLocks noChangeArrowheads="1"/>
          </p:cNvSpPr>
          <p:nvPr/>
        </p:nvSpPr>
        <p:spPr bwMode="auto">
          <a:xfrm>
            <a:off x="9056915" y="5660571"/>
            <a:ext cx="1165761" cy="371537"/>
          </a:xfrm>
          <a:prstGeom prst="rect">
            <a:avLst/>
          </a:prstGeom>
          <a:solidFill>
            <a:schemeClr val="bg1">
              <a:lumMod val="85000"/>
            </a:schemeClr>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sp>
        <p:nvSpPr>
          <p:cNvPr id="50" name="Rectangle 1038"/>
          <p:cNvSpPr>
            <a:spLocks noChangeArrowheads="1"/>
          </p:cNvSpPr>
          <p:nvPr/>
        </p:nvSpPr>
        <p:spPr bwMode="auto">
          <a:xfrm>
            <a:off x="10230593" y="5670467"/>
            <a:ext cx="1165761" cy="371537"/>
          </a:xfrm>
          <a:prstGeom prst="rect">
            <a:avLst/>
          </a:prstGeom>
          <a:solidFill>
            <a:schemeClr val="bg1">
              <a:lumMod val="85000"/>
            </a:schemeClr>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sp>
        <p:nvSpPr>
          <p:cNvPr id="51" name="Text Box 1064"/>
          <p:cNvSpPr txBox="1">
            <a:spLocks noChangeArrowheads="1"/>
          </p:cNvSpPr>
          <p:nvPr/>
        </p:nvSpPr>
        <p:spPr bwMode="auto">
          <a:xfrm>
            <a:off x="9421173" y="4961192"/>
            <a:ext cx="1927679" cy="308504"/>
          </a:xfrm>
          <a:prstGeom prst="rect">
            <a:avLst/>
          </a:prstGeom>
          <a:noFill/>
          <a:ln w="9525">
            <a:noFill/>
            <a:round/>
            <a:headEnd/>
            <a:tailEnd/>
          </a:ln>
        </p:spPr>
        <p:txBody>
          <a:bodyPr wrap="square"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smtClean="0">
                <a:solidFill>
                  <a:srgbClr val="002060"/>
                </a:solidFill>
                <a:latin typeface="Arial" panose="020B0604020202020204" pitchFamily="34" charset="0"/>
                <a:ea typeface="ＭＳ ゴシック" pitchFamily="49" charset="-128"/>
                <a:cs typeface="Arial" panose="020B0604020202020204" pitchFamily="34" charset="0"/>
              </a:rPr>
              <a:t>Jun/Dec</a:t>
            </a:r>
            <a:endPar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endParaRPr>
          </a:p>
        </p:txBody>
      </p:sp>
      <p:sp>
        <p:nvSpPr>
          <p:cNvPr id="52" name="Line 1071"/>
          <p:cNvSpPr>
            <a:spLocks noChangeShapeType="1"/>
          </p:cNvSpPr>
          <p:nvPr/>
        </p:nvSpPr>
        <p:spPr bwMode="auto">
          <a:xfrm flipH="1">
            <a:off x="10246425" y="5306290"/>
            <a:ext cx="11876" cy="344384"/>
          </a:xfrm>
          <a:prstGeom prst="line">
            <a:avLst/>
          </a:prstGeom>
          <a:noFill/>
          <a:ln w="9525">
            <a:solidFill>
              <a:schemeClr val="tx1"/>
            </a:solidFill>
            <a:round/>
            <a:headEnd/>
            <a:tailEnd type="triangle" w="med" len="med"/>
          </a:ln>
        </p:spPr>
        <p:txBody>
          <a:bodyPr/>
          <a:lstStyle/>
          <a:p>
            <a:endParaRPr lang="ja-JP" altLang="en-US">
              <a:latin typeface="Arial" panose="020B0604020202020204" pitchFamily="34" charset="0"/>
              <a:cs typeface="Arial" panose="020B0604020202020204" pitchFamily="34" charset="0"/>
            </a:endParaRPr>
          </a:p>
        </p:txBody>
      </p:sp>
      <p:sp>
        <p:nvSpPr>
          <p:cNvPr id="53" name="Text Box 1064"/>
          <p:cNvSpPr txBox="1">
            <a:spLocks noChangeArrowheads="1"/>
          </p:cNvSpPr>
          <p:nvPr/>
        </p:nvSpPr>
        <p:spPr bwMode="auto">
          <a:xfrm>
            <a:off x="9304401" y="6334053"/>
            <a:ext cx="2438400" cy="523947"/>
          </a:xfrm>
          <a:prstGeom prst="rect">
            <a:avLst/>
          </a:prstGeom>
          <a:noFill/>
          <a:ln w="9525">
            <a:noFill/>
            <a:round/>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smtClean="0">
                <a:solidFill>
                  <a:srgbClr val="002060"/>
                </a:solidFill>
                <a:latin typeface="Arial" panose="020B0604020202020204" pitchFamily="34" charset="0"/>
                <a:ea typeface="ＭＳ ゴシック" pitchFamily="49" charset="-128"/>
                <a:cs typeface="Arial" panose="020B0604020202020204" pitchFamily="34" charset="0"/>
              </a:rPr>
              <a:t>NIH price listing/  </a:t>
            </a:r>
          </a:p>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smtClean="0">
                <a:solidFill>
                  <a:srgbClr val="002060"/>
                </a:solidFill>
                <a:latin typeface="Arial" panose="020B0604020202020204" pitchFamily="34" charset="0"/>
                <a:ea typeface="ＭＳ ゴシック" pitchFamily="49" charset="-128"/>
                <a:cs typeface="Arial" panose="020B0604020202020204" pitchFamily="34" charset="0"/>
              </a:rPr>
              <a:t>Start to sell</a:t>
            </a:r>
            <a:endPar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endParaRPr>
          </a:p>
        </p:txBody>
      </p:sp>
      <p:sp>
        <p:nvSpPr>
          <p:cNvPr id="54" name="Line 1071"/>
          <p:cNvSpPr>
            <a:spLocks noChangeShapeType="1"/>
          </p:cNvSpPr>
          <p:nvPr/>
        </p:nvSpPr>
        <p:spPr bwMode="auto">
          <a:xfrm flipH="1" flipV="1">
            <a:off x="10241736" y="6007224"/>
            <a:ext cx="14585" cy="318366"/>
          </a:xfrm>
          <a:prstGeom prst="line">
            <a:avLst/>
          </a:prstGeom>
          <a:noFill/>
          <a:ln w="9525">
            <a:solidFill>
              <a:schemeClr val="tx1"/>
            </a:solidFill>
            <a:round/>
            <a:headEnd/>
            <a:tailEnd type="triangle" w="med" len="med"/>
          </a:ln>
        </p:spPr>
        <p:txBody>
          <a:bodyPr/>
          <a:lstStyle/>
          <a:p>
            <a:endParaRPr lang="ja-JP" altLang="en-US">
              <a:latin typeface="Arial" panose="020B0604020202020204" pitchFamily="34" charset="0"/>
              <a:cs typeface="Arial" panose="020B0604020202020204" pitchFamily="34" charset="0"/>
            </a:endParaRPr>
          </a:p>
        </p:txBody>
      </p:sp>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2592388" y="908093"/>
            <a:ext cx="8912225" cy="595312"/>
          </a:xfrm>
        </p:spPr>
        <p:txBody>
          <a:bodyPr>
            <a:noAutofit/>
          </a:bodyPr>
          <a:lstStyle/>
          <a:p>
            <a:r>
              <a:rPr lang="en-US" altLang="ja-JP" sz="3600" dirty="0" smtClean="0">
                <a:solidFill>
                  <a:schemeClr val="accent5"/>
                </a:solidFill>
                <a:latin typeface="Arial" panose="020B0604020202020204" pitchFamily="34" charset="0"/>
                <a:cs typeface="Arial" panose="020B0604020202020204" pitchFamily="34" charset="0"/>
              </a:rPr>
              <a:t>Growth of Generic Business in Japan</a:t>
            </a:r>
            <a:br>
              <a:rPr lang="en-US" altLang="ja-JP" sz="3600" dirty="0" smtClean="0">
                <a:solidFill>
                  <a:schemeClr val="accent5"/>
                </a:solidFill>
                <a:latin typeface="Arial" panose="020B0604020202020204" pitchFamily="34" charset="0"/>
                <a:cs typeface="Arial" panose="020B0604020202020204" pitchFamily="34" charset="0"/>
              </a:rPr>
            </a:br>
            <a:endParaRPr lang="ja-JP" altLang="en-US" sz="3600" dirty="0" smtClean="0">
              <a:solidFill>
                <a:schemeClr val="accent5"/>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28</a:t>
            </a:fld>
            <a:endParaRPr lang="en-US" altLang="ja-JP">
              <a:latin typeface="Arial" panose="020B0604020202020204" pitchFamily="34" charset="0"/>
              <a:cs typeface="Arial" panose="020B0604020202020204" pitchFamily="34" charset="0"/>
            </a:endParaRPr>
          </a:p>
        </p:txBody>
      </p:sp>
      <p:pic>
        <p:nvPicPr>
          <p:cNvPr id="44034" name="Picture 2"/>
          <p:cNvPicPr>
            <a:picLocks noChangeAspect="1" noChangeArrowheads="1"/>
          </p:cNvPicPr>
          <p:nvPr/>
        </p:nvPicPr>
        <p:blipFill>
          <a:blip r:embed="rId2"/>
          <a:srcRect/>
          <a:stretch>
            <a:fillRect/>
          </a:stretch>
        </p:blipFill>
        <p:spPr bwMode="auto">
          <a:xfrm>
            <a:off x="2047195" y="1816924"/>
            <a:ext cx="8620125" cy="4708877"/>
          </a:xfrm>
          <a:prstGeom prst="rect">
            <a:avLst/>
          </a:prstGeom>
          <a:noFill/>
          <a:ln w="9525">
            <a:noFill/>
            <a:miter lim="800000"/>
            <a:headEnd/>
            <a:tailEnd/>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682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29</a:t>
            </a:fld>
            <a:endParaRPr lang="en-US" altLang="ja-JP">
              <a:latin typeface="Arial" panose="020B0604020202020204" pitchFamily="34" charset="0"/>
              <a:cs typeface="Arial" panose="020B0604020202020204" pitchFamily="34" charset="0"/>
            </a:endParaRPr>
          </a:p>
        </p:txBody>
      </p:sp>
      <p:pic>
        <p:nvPicPr>
          <p:cNvPr id="45058" name="Picture 2"/>
          <p:cNvPicPr>
            <a:picLocks noChangeAspect="1" noChangeArrowheads="1"/>
          </p:cNvPicPr>
          <p:nvPr/>
        </p:nvPicPr>
        <p:blipFill>
          <a:blip r:embed="rId2"/>
          <a:srcRect/>
          <a:stretch>
            <a:fillRect/>
          </a:stretch>
        </p:blipFill>
        <p:spPr bwMode="auto">
          <a:xfrm>
            <a:off x="2360403" y="843148"/>
            <a:ext cx="8327389" cy="5679313"/>
          </a:xfrm>
          <a:prstGeom prst="rect">
            <a:avLst/>
          </a:prstGeom>
          <a:noFill/>
          <a:ln w="9525">
            <a:noFill/>
            <a:miter lim="800000"/>
            <a:headEnd/>
            <a:tailEnd/>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433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597244" y="855406"/>
            <a:ext cx="10972800" cy="1143000"/>
          </a:xfrm>
        </p:spPr>
        <p:txBody>
          <a:bodyPr>
            <a:normAutofit/>
          </a:bodyPr>
          <a:lstStyle/>
          <a:p>
            <a:r>
              <a:rPr lang="en-US" altLang="ja-JP" sz="3600" dirty="0" smtClean="0">
                <a:solidFill>
                  <a:srgbClr val="AEAEAE"/>
                </a:solidFill>
                <a:latin typeface="Arial" panose="020B0604020202020204" pitchFamily="34" charset="0"/>
                <a:cs typeface="Arial" panose="020B0604020202020204" pitchFamily="34" charset="0"/>
              </a:rPr>
              <a:t>Table of contents</a:t>
            </a:r>
            <a:endParaRPr lang="ja-JP" altLang="en-US" sz="3600" dirty="0" smtClean="0">
              <a:solidFill>
                <a:srgbClr val="AEAEAE"/>
              </a:solidFill>
              <a:latin typeface="Arial" panose="020B0604020202020204" pitchFamily="34" charset="0"/>
              <a:cs typeface="Arial" panose="020B0604020202020204" pitchFamily="34" charset="0"/>
            </a:endParaRPr>
          </a:p>
        </p:txBody>
      </p:sp>
      <p:sp>
        <p:nvSpPr>
          <p:cNvPr id="19459" name="コンテンツ プレースホルダー 2"/>
          <p:cNvSpPr>
            <a:spLocks noGrp="1"/>
          </p:cNvSpPr>
          <p:nvPr>
            <p:ph idx="1"/>
          </p:nvPr>
        </p:nvSpPr>
        <p:spPr>
          <a:xfrm>
            <a:off x="2549729" y="2123362"/>
            <a:ext cx="8915400" cy="4302826"/>
          </a:xfrm>
        </p:spPr>
        <p:txBody>
          <a:bodyPr/>
          <a:lstStyle/>
          <a:p>
            <a:r>
              <a:rPr lang="en-US" altLang="ja-JP" sz="2800" b="1" dirty="0" smtClean="0">
                <a:solidFill>
                  <a:schemeClr val="tx1"/>
                </a:solidFill>
                <a:latin typeface="Arial" panose="020B0604020202020204" pitchFamily="34" charset="0"/>
                <a:cs typeface="Arial" panose="020B0604020202020204" pitchFamily="34" charset="0"/>
              </a:rPr>
              <a:t>Patent Term Extension </a:t>
            </a:r>
            <a:r>
              <a:rPr lang="en-US" altLang="ja-JP" sz="2800" dirty="0" smtClean="0">
                <a:solidFill>
                  <a:schemeClr val="tx1"/>
                </a:solidFill>
                <a:latin typeface="Arial" panose="020B0604020202020204" pitchFamily="34" charset="0"/>
                <a:cs typeface="Arial" panose="020B0604020202020204" pitchFamily="34" charset="0"/>
              </a:rPr>
              <a:t>(max. 5 yrs.) for pharmaceutical/agrochemical products</a:t>
            </a:r>
          </a:p>
          <a:p>
            <a:r>
              <a:rPr lang="en-US" altLang="ja-JP" sz="2800" b="1" dirty="0" smtClean="0">
                <a:solidFill>
                  <a:schemeClr val="bg1">
                    <a:lumMod val="85000"/>
                  </a:schemeClr>
                </a:solidFill>
                <a:latin typeface="Arial" panose="020B0604020202020204" pitchFamily="34" charset="0"/>
                <a:cs typeface="Arial" panose="020B0604020202020204" pitchFamily="34" charset="0"/>
              </a:rPr>
              <a:t>Reexamination period </a:t>
            </a:r>
            <a:r>
              <a:rPr lang="en-US" altLang="ja-JP" sz="2800" dirty="0" smtClean="0">
                <a:solidFill>
                  <a:schemeClr val="bg1">
                    <a:lumMod val="85000"/>
                  </a:schemeClr>
                </a:solidFill>
                <a:latin typeface="Arial" panose="020B0604020202020204" pitchFamily="34" charset="0"/>
                <a:cs typeface="Arial" panose="020B0604020202020204" pitchFamily="34" charset="0"/>
              </a:rPr>
              <a:t>(4-10 yrs.) for pharmaceutical products			</a:t>
            </a:r>
            <a:endParaRPr lang="en-US" altLang="ja-JP" sz="2000" dirty="0" smtClean="0">
              <a:solidFill>
                <a:schemeClr val="bg1">
                  <a:lumMod val="85000"/>
                </a:schemeClr>
              </a:solidFill>
              <a:latin typeface="Arial" panose="020B0604020202020204" pitchFamily="34" charset="0"/>
              <a:cs typeface="Arial" panose="020B0604020202020204" pitchFamily="34" charset="0"/>
            </a:endParaRPr>
          </a:p>
          <a:p>
            <a:r>
              <a:rPr lang="en-US" altLang="ja-JP" sz="2800" dirty="0" smtClean="0">
                <a:solidFill>
                  <a:schemeClr val="bg1">
                    <a:lumMod val="85000"/>
                  </a:schemeClr>
                </a:solidFill>
                <a:latin typeface="Arial" panose="020B0604020202020204" pitchFamily="34" charset="0"/>
                <a:cs typeface="Arial" panose="020B0604020202020204" pitchFamily="34" charset="0"/>
              </a:rPr>
              <a:t>Law Revisions for </a:t>
            </a:r>
            <a:r>
              <a:rPr lang="en-US" altLang="ja-JP" sz="2800" b="1" dirty="0" smtClean="0">
                <a:solidFill>
                  <a:schemeClr val="bg1">
                    <a:lumMod val="85000"/>
                  </a:schemeClr>
                </a:solidFill>
                <a:latin typeface="Arial" panose="020B0604020202020204" pitchFamily="34" charset="0"/>
                <a:cs typeface="Arial" panose="020B0604020202020204" pitchFamily="34" charset="0"/>
              </a:rPr>
              <a:t>Regenerative Medical Products</a:t>
            </a:r>
          </a:p>
          <a:p>
            <a:pPr marL="0" indent="0">
              <a:buNone/>
            </a:pPr>
            <a:endParaRPr lang="en-US" altLang="ja-JP" sz="2800" dirty="0" smtClean="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3</a:t>
            </a:fld>
            <a:endParaRPr lang="en-US" altLang="ja-JP">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597244" y="830692"/>
            <a:ext cx="10972800" cy="1143000"/>
          </a:xfrm>
        </p:spPr>
        <p:txBody>
          <a:bodyPr>
            <a:normAutofit/>
          </a:bodyPr>
          <a:lstStyle/>
          <a:p>
            <a:r>
              <a:rPr lang="en-US" altLang="ja-JP" sz="3600" dirty="0" smtClean="0">
                <a:solidFill>
                  <a:srgbClr val="AEAEAE"/>
                </a:solidFill>
                <a:latin typeface="Arial" panose="020B0604020202020204" pitchFamily="34" charset="0"/>
                <a:cs typeface="Arial" panose="020B0604020202020204" pitchFamily="34" charset="0"/>
              </a:rPr>
              <a:t>Table of contents</a:t>
            </a:r>
            <a:endParaRPr lang="ja-JP" altLang="en-US" sz="3600" dirty="0" smtClean="0">
              <a:solidFill>
                <a:srgbClr val="AEAEAE"/>
              </a:solidFill>
              <a:latin typeface="Arial" panose="020B0604020202020204" pitchFamily="34" charset="0"/>
              <a:cs typeface="Arial" panose="020B0604020202020204" pitchFamily="34" charset="0"/>
            </a:endParaRPr>
          </a:p>
        </p:txBody>
      </p:sp>
      <p:sp>
        <p:nvSpPr>
          <p:cNvPr id="19459" name="コンテンツ プレースホルダー 2"/>
          <p:cNvSpPr>
            <a:spLocks noGrp="1"/>
          </p:cNvSpPr>
          <p:nvPr>
            <p:ph idx="1"/>
          </p:nvPr>
        </p:nvSpPr>
        <p:spPr>
          <a:xfrm>
            <a:off x="2549729" y="2123362"/>
            <a:ext cx="8915400" cy="4302826"/>
          </a:xfrm>
        </p:spPr>
        <p:txBody>
          <a:bodyPr/>
          <a:lstStyle/>
          <a:p>
            <a:r>
              <a:rPr lang="en-US" altLang="ja-JP" sz="2800" b="1" dirty="0" smtClean="0">
                <a:solidFill>
                  <a:srgbClr val="AEAEAE"/>
                </a:solidFill>
                <a:latin typeface="Arial" panose="020B0604020202020204" pitchFamily="34" charset="0"/>
                <a:cs typeface="Arial" panose="020B0604020202020204" pitchFamily="34" charset="0"/>
              </a:rPr>
              <a:t>Patent Term Extension </a:t>
            </a:r>
            <a:r>
              <a:rPr lang="en-US" altLang="ja-JP" sz="2800" dirty="0" smtClean="0">
                <a:solidFill>
                  <a:srgbClr val="AEAEAE"/>
                </a:solidFill>
                <a:latin typeface="Arial" panose="020B0604020202020204" pitchFamily="34" charset="0"/>
                <a:cs typeface="Arial" panose="020B0604020202020204" pitchFamily="34" charset="0"/>
              </a:rPr>
              <a:t>(max. 5 yrs.) for pharmaceutical/agrochemical products</a:t>
            </a:r>
          </a:p>
          <a:p>
            <a:r>
              <a:rPr lang="en-US" altLang="ja-JP" sz="2800" b="1" dirty="0" smtClean="0">
                <a:solidFill>
                  <a:srgbClr val="AEAEAE"/>
                </a:solidFill>
                <a:latin typeface="Arial" panose="020B0604020202020204" pitchFamily="34" charset="0"/>
                <a:cs typeface="Arial" panose="020B0604020202020204" pitchFamily="34" charset="0"/>
              </a:rPr>
              <a:t>Reexamination period </a:t>
            </a:r>
            <a:r>
              <a:rPr lang="en-US" altLang="ja-JP" sz="2800" dirty="0" smtClean="0">
                <a:solidFill>
                  <a:srgbClr val="AEAEAE"/>
                </a:solidFill>
                <a:latin typeface="Arial" panose="020B0604020202020204" pitchFamily="34" charset="0"/>
                <a:cs typeface="Arial" panose="020B0604020202020204" pitchFamily="34" charset="0"/>
              </a:rPr>
              <a:t>(4-10 yrs.) for pharmaceutical products			</a:t>
            </a:r>
            <a:endParaRPr lang="en-US" altLang="ja-JP" sz="2000" dirty="0" smtClean="0">
              <a:solidFill>
                <a:srgbClr val="AEAEAE"/>
              </a:solidFill>
              <a:latin typeface="Arial" panose="020B0604020202020204" pitchFamily="34" charset="0"/>
              <a:cs typeface="Arial" panose="020B0604020202020204" pitchFamily="34" charset="0"/>
            </a:endParaRPr>
          </a:p>
          <a:p>
            <a:r>
              <a:rPr lang="en-US" altLang="ja-JP" sz="2800" dirty="0" smtClean="0">
                <a:solidFill>
                  <a:schemeClr val="tx1"/>
                </a:solidFill>
                <a:latin typeface="Arial" panose="020B0604020202020204" pitchFamily="34" charset="0"/>
                <a:cs typeface="Arial" panose="020B0604020202020204" pitchFamily="34" charset="0"/>
              </a:rPr>
              <a:t>Law Revisions for </a:t>
            </a:r>
            <a:r>
              <a:rPr lang="en-US" altLang="ja-JP" sz="2800" b="1" dirty="0" smtClean="0">
                <a:solidFill>
                  <a:schemeClr val="tx1"/>
                </a:solidFill>
                <a:latin typeface="Arial" panose="020B0604020202020204" pitchFamily="34" charset="0"/>
                <a:cs typeface="Arial" panose="020B0604020202020204" pitchFamily="34" charset="0"/>
              </a:rPr>
              <a:t>Regenerative Medical Products</a:t>
            </a:r>
          </a:p>
          <a:p>
            <a:pPr marL="0" indent="0">
              <a:buNone/>
            </a:pPr>
            <a:endParaRPr lang="en-US" altLang="ja-JP" sz="2800" dirty="0" smtClean="0">
              <a:solidFill>
                <a:schemeClr val="tx1"/>
              </a:solidFill>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30</a:t>
            </a:fld>
            <a:endParaRPr lang="en-US" altLang="ja-JP">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図 2"/>
          <p:cNvPicPr>
            <a:picLocks noChangeAspect="1"/>
          </p:cNvPicPr>
          <p:nvPr/>
        </p:nvPicPr>
        <p:blipFill>
          <a:blip r:embed="rId3">
            <a:extLst>
              <a:ext uri="{28A0092B-C50C-407E-A947-70E740481C1C}">
                <a14:useLocalDpi xmlns:a14="http://schemas.microsoft.com/office/drawing/2010/main" val="0"/>
              </a:ext>
            </a:extLst>
          </a:blip>
          <a:srcRect l="2048" r="3578"/>
          <a:stretch>
            <a:fillRect/>
          </a:stretch>
        </p:blipFill>
        <p:spPr bwMode="auto">
          <a:xfrm>
            <a:off x="406400" y="1928814"/>
            <a:ext cx="115062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673100" y="447633"/>
            <a:ext cx="10972800" cy="1143000"/>
          </a:xfrm>
        </p:spPr>
        <p:txBody>
          <a:bodyPr>
            <a:normAutofit/>
          </a:bodyPr>
          <a:lstStyle/>
          <a:p>
            <a:pPr eaLnBrk="1" hangingPunct="1">
              <a:defRPr/>
            </a:pPr>
            <a:r>
              <a:rPr lang="en-US" altLang="ja-JP" sz="3600" dirty="0" smtClean="0">
                <a:solidFill>
                  <a:schemeClr val="accent5"/>
                </a:solidFill>
                <a:latin typeface="Arial"/>
                <a:cs typeface="Arial"/>
              </a:rPr>
              <a:t>Background for Regenerative Medicine</a:t>
            </a:r>
          </a:p>
        </p:txBody>
      </p:sp>
      <p:sp>
        <p:nvSpPr>
          <p:cNvPr id="5124" name="テキスト ボックス 1"/>
          <p:cNvSpPr txBox="1">
            <a:spLocks noChangeArrowheads="1"/>
          </p:cNvSpPr>
          <p:nvPr/>
        </p:nvSpPr>
        <p:spPr bwMode="auto">
          <a:xfrm>
            <a:off x="7056967" y="6026151"/>
            <a:ext cx="3373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a:solidFill>
                  <a:schemeClr val="bg2"/>
                </a:solidFill>
              </a:rPr>
              <a:t>Ministry of Economy, Trade and Industry</a:t>
            </a:r>
            <a:endParaRPr lang="ja-JP" altLang="en-US" sz="1400">
              <a:solidFill>
                <a:schemeClr val="bg2"/>
              </a:solidFill>
            </a:endParaRPr>
          </a:p>
        </p:txBody>
      </p:sp>
      <p:sp>
        <p:nvSpPr>
          <p:cNvPr id="3" name="スライド番号プレースホルダー 2"/>
          <p:cNvSpPr>
            <a:spLocks noGrp="1"/>
          </p:cNvSpPr>
          <p:nvPr>
            <p:ph type="sldNum" sz="quarter" idx="12"/>
          </p:nvPr>
        </p:nvSpPr>
        <p:spPr/>
        <p:txBody>
          <a:bodyPr/>
          <a:lstStyle/>
          <a:p>
            <a:pPr>
              <a:defRPr/>
            </a:pPr>
            <a:fld id="{9706566E-6553-453C-B29D-FC0DE8394E7C}" type="slidenum">
              <a:rPr lang="en-US" altLang="ja-JP" smtClean="0"/>
              <a:pPr>
                <a:defRPr/>
              </a:pPr>
              <a:t>31</a:t>
            </a:fld>
            <a:endParaRPr lang="en-US" altLang="ja-JP"/>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2"/>
          <p:cNvSpPr txBox="1">
            <a:spLocks noChangeArrowheads="1"/>
          </p:cNvSpPr>
          <p:nvPr/>
        </p:nvSpPr>
        <p:spPr bwMode="auto">
          <a:xfrm>
            <a:off x="1483497" y="2634313"/>
            <a:ext cx="543012" cy="338554"/>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00" b="1" dirty="0" smtClean="0">
                <a:solidFill>
                  <a:srgbClr val="C00000"/>
                </a:solidFill>
              </a:rPr>
              <a:t>1.2</a:t>
            </a:r>
            <a:endParaRPr lang="ja-JP" altLang="en-US" sz="1600" b="1" dirty="0">
              <a:solidFill>
                <a:srgbClr val="C00000"/>
              </a:solidFill>
            </a:endParaRPr>
          </a:p>
        </p:txBody>
      </p:sp>
      <p:sp>
        <p:nvSpPr>
          <p:cNvPr id="9" name="テキスト ボックス 2"/>
          <p:cNvSpPr txBox="1">
            <a:spLocks noChangeArrowheads="1"/>
          </p:cNvSpPr>
          <p:nvPr/>
        </p:nvSpPr>
        <p:spPr bwMode="auto">
          <a:xfrm>
            <a:off x="554684" y="2935796"/>
            <a:ext cx="1136480" cy="215444"/>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800" b="1" dirty="0" smtClean="0">
                <a:solidFill>
                  <a:srgbClr val="C00000"/>
                </a:solidFill>
              </a:rPr>
              <a:t>     </a:t>
            </a:r>
            <a:endParaRPr lang="ja-JP" altLang="en-US" sz="800" b="1" dirty="0">
              <a:solidFill>
                <a:srgbClr val="C00000"/>
              </a:solidFill>
            </a:endParaRPr>
          </a:p>
        </p:txBody>
      </p:sp>
      <p:sp>
        <p:nvSpPr>
          <p:cNvPr id="10" name="テキスト ボックス 2"/>
          <p:cNvSpPr txBox="1">
            <a:spLocks noChangeArrowheads="1"/>
          </p:cNvSpPr>
          <p:nvPr/>
        </p:nvSpPr>
        <p:spPr bwMode="auto">
          <a:xfrm>
            <a:off x="4671653" y="2946857"/>
            <a:ext cx="1136480" cy="215444"/>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800" b="1" dirty="0" smtClean="0">
                <a:solidFill>
                  <a:srgbClr val="C00000"/>
                </a:solidFill>
              </a:rPr>
              <a:t>     </a:t>
            </a:r>
            <a:endParaRPr lang="ja-JP" altLang="en-US" sz="800" b="1" dirty="0">
              <a:solidFill>
                <a:srgbClr val="C00000"/>
              </a:solidFill>
            </a:endParaRPr>
          </a:p>
        </p:txBody>
      </p:sp>
      <p:sp>
        <p:nvSpPr>
          <p:cNvPr id="11" name="テキスト ボックス 2"/>
          <p:cNvSpPr txBox="1">
            <a:spLocks noChangeArrowheads="1"/>
          </p:cNvSpPr>
          <p:nvPr/>
        </p:nvSpPr>
        <p:spPr bwMode="auto">
          <a:xfrm>
            <a:off x="2624438" y="2621956"/>
            <a:ext cx="543012" cy="338554"/>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00" b="1" dirty="0" smtClean="0">
                <a:solidFill>
                  <a:srgbClr val="C00000"/>
                </a:solidFill>
              </a:rPr>
              <a:t>12</a:t>
            </a:r>
            <a:endParaRPr lang="ja-JP" altLang="en-US" sz="1600" b="1" dirty="0">
              <a:solidFill>
                <a:srgbClr val="C00000"/>
              </a:solidFill>
            </a:endParaRPr>
          </a:p>
        </p:txBody>
      </p:sp>
      <p:sp>
        <p:nvSpPr>
          <p:cNvPr id="12" name="テキスト ボックス 2"/>
          <p:cNvSpPr txBox="1">
            <a:spLocks noChangeArrowheads="1"/>
          </p:cNvSpPr>
          <p:nvPr/>
        </p:nvSpPr>
        <p:spPr bwMode="auto">
          <a:xfrm>
            <a:off x="3666525" y="2610627"/>
            <a:ext cx="543012" cy="338554"/>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00" b="1" dirty="0" smtClean="0">
                <a:solidFill>
                  <a:srgbClr val="C00000"/>
                </a:solidFill>
              </a:rPr>
              <a:t>150</a:t>
            </a:r>
            <a:endParaRPr lang="ja-JP" altLang="en-US" sz="1600" b="1" dirty="0">
              <a:solidFill>
                <a:srgbClr val="C00000"/>
              </a:solidFill>
            </a:endParaRPr>
          </a:p>
        </p:txBody>
      </p:sp>
      <p:sp>
        <p:nvSpPr>
          <p:cNvPr id="13" name="テキスト ボックス 2"/>
          <p:cNvSpPr txBox="1">
            <a:spLocks noChangeArrowheads="1"/>
          </p:cNvSpPr>
          <p:nvPr/>
        </p:nvSpPr>
        <p:spPr bwMode="auto">
          <a:xfrm>
            <a:off x="4792762" y="2608303"/>
            <a:ext cx="543012" cy="338554"/>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00" b="1" dirty="0" smtClean="0">
                <a:solidFill>
                  <a:srgbClr val="C00000"/>
                </a:solidFill>
              </a:rPr>
              <a:t>420</a:t>
            </a:r>
            <a:endParaRPr lang="ja-JP" altLang="en-US" sz="1600" b="1" dirty="0">
              <a:solidFill>
                <a:srgbClr val="C00000"/>
              </a:solidFill>
            </a:endParaRPr>
          </a:p>
        </p:txBody>
      </p:sp>
      <p:sp>
        <p:nvSpPr>
          <p:cNvPr id="14" name="テキスト ボックス 2"/>
          <p:cNvSpPr txBox="1">
            <a:spLocks noChangeArrowheads="1"/>
          </p:cNvSpPr>
          <p:nvPr/>
        </p:nvSpPr>
        <p:spPr bwMode="auto">
          <a:xfrm>
            <a:off x="10601333" y="2761885"/>
            <a:ext cx="1136480" cy="246221"/>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000" b="1" dirty="0" smtClean="0">
                <a:solidFill>
                  <a:srgbClr val="C00000"/>
                </a:solidFill>
              </a:rPr>
              <a:t>   Billion USD</a:t>
            </a:r>
            <a:endParaRPr lang="ja-JP" altLang="en-US" sz="1000" b="1" dirty="0">
              <a:solidFill>
                <a:srgbClr val="C00000"/>
              </a:solidFill>
            </a:endParaRPr>
          </a:p>
        </p:txBody>
      </p:sp>
      <p:sp>
        <p:nvSpPr>
          <p:cNvPr id="15" name="テキスト ボックス 2"/>
          <p:cNvSpPr txBox="1">
            <a:spLocks noChangeArrowheads="1"/>
          </p:cNvSpPr>
          <p:nvPr/>
        </p:nvSpPr>
        <p:spPr bwMode="auto">
          <a:xfrm>
            <a:off x="7787217" y="2477647"/>
            <a:ext cx="543012" cy="338554"/>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00" b="1" dirty="0" smtClean="0">
                <a:solidFill>
                  <a:srgbClr val="C00000"/>
                </a:solidFill>
              </a:rPr>
              <a:t>2.8</a:t>
            </a:r>
            <a:endParaRPr lang="ja-JP" altLang="en-US" sz="1600" b="1" dirty="0">
              <a:solidFill>
                <a:srgbClr val="C00000"/>
              </a:solidFill>
            </a:endParaRPr>
          </a:p>
        </p:txBody>
      </p:sp>
      <p:sp>
        <p:nvSpPr>
          <p:cNvPr id="16" name="テキスト ボックス 2"/>
          <p:cNvSpPr txBox="1">
            <a:spLocks noChangeArrowheads="1"/>
          </p:cNvSpPr>
          <p:nvPr/>
        </p:nvSpPr>
        <p:spPr bwMode="auto">
          <a:xfrm>
            <a:off x="8731514" y="2484733"/>
            <a:ext cx="543012" cy="338554"/>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00" b="1" dirty="0" smtClean="0">
                <a:solidFill>
                  <a:srgbClr val="C00000"/>
                </a:solidFill>
              </a:rPr>
              <a:t>14</a:t>
            </a:r>
            <a:endParaRPr lang="ja-JP" altLang="en-US" sz="1600" b="1" dirty="0">
              <a:solidFill>
                <a:srgbClr val="C00000"/>
              </a:solidFill>
            </a:endParaRPr>
          </a:p>
        </p:txBody>
      </p:sp>
      <p:sp>
        <p:nvSpPr>
          <p:cNvPr id="17" name="テキスト ボックス 2"/>
          <p:cNvSpPr txBox="1">
            <a:spLocks noChangeArrowheads="1"/>
          </p:cNvSpPr>
          <p:nvPr/>
        </p:nvSpPr>
        <p:spPr bwMode="auto">
          <a:xfrm>
            <a:off x="9798315" y="2484733"/>
            <a:ext cx="543012" cy="338554"/>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00" b="1" dirty="0" smtClean="0">
                <a:solidFill>
                  <a:srgbClr val="C00000"/>
                </a:solidFill>
              </a:rPr>
              <a:t>60</a:t>
            </a:r>
            <a:endParaRPr lang="ja-JP" altLang="en-US" sz="1600" b="1" dirty="0">
              <a:solidFill>
                <a:srgbClr val="C00000"/>
              </a:solidFill>
            </a:endParaRPr>
          </a:p>
        </p:txBody>
      </p:sp>
      <p:sp>
        <p:nvSpPr>
          <p:cNvPr id="18" name="テキスト ボックス 2"/>
          <p:cNvSpPr txBox="1">
            <a:spLocks noChangeArrowheads="1"/>
          </p:cNvSpPr>
          <p:nvPr/>
        </p:nvSpPr>
        <p:spPr bwMode="auto">
          <a:xfrm>
            <a:off x="10786854" y="2487322"/>
            <a:ext cx="543012" cy="338554"/>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00" b="1" dirty="0" smtClean="0">
                <a:solidFill>
                  <a:srgbClr val="C00000"/>
                </a:solidFill>
              </a:rPr>
              <a:t>180</a:t>
            </a:r>
            <a:endParaRPr lang="ja-JP" altLang="en-US" sz="1600" b="1" dirty="0">
              <a:solidFill>
                <a:srgbClr val="C00000"/>
              </a:solidFill>
            </a:endParaRPr>
          </a:p>
        </p:txBody>
      </p:sp>
      <p:sp>
        <p:nvSpPr>
          <p:cNvPr id="19" name="テキスト ボックス 2"/>
          <p:cNvSpPr txBox="1">
            <a:spLocks noChangeArrowheads="1"/>
          </p:cNvSpPr>
          <p:nvPr/>
        </p:nvSpPr>
        <p:spPr bwMode="auto">
          <a:xfrm>
            <a:off x="4723311" y="2873535"/>
            <a:ext cx="1033164" cy="327720"/>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000" b="1" dirty="0" smtClean="0">
                <a:solidFill>
                  <a:srgbClr val="C00000"/>
                </a:solidFill>
              </a:rPr>
              <a:t>   Billion USD</a:t>
            </a:r>
            <a:endParaRPr lang="ja-JP" altLang="en-US" sz="1000" b="1" dirty="0">
              <a:solidFill>
                <a:srgbClr val="C00000"/>
              </a:solidFill>
            </a:endParaRPr>
          </a:p>
        </p:txBody>
      </p:sp>
    </p:spTree>
    <p:extLst>
      <p:ext uri="{BB962C8B-B14F-4D97-AF65-F5344CB8AC3E}">
        <p14:creationId xmlns:p14="http://schemas.microsoft.com/office/powerpoint/2010/main" val="36524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pPr eaLnBrk="1" hangingPunct="1">
              <a:defRPr/>
            </a:pPr>
            <a:r>
              <a:rPr lang="en-US" altLang="ja-JP" sz="3600" dirty="0" smtClean="0">
                <a:solidFill>
                  <a:schemeClr val="accent5"/>
                </a:solidFill>
                <a:latin typeface="Arial"/>
                <a:cs typeface="Arial"/>
              </a:rPr>
              <a:t>Revision of Pharmaceutical Affairs Law</a:t>
            </a:r>
          </a:p>
        </p:txBody>
      </p:sp>
      <p:sp>
        <p:nvSpPr>
          <p:cNvPr id="6147" name="Rectangle 3"/>
          <p:cNvSpPr>
            <a:spLocks noGrp="1" noChangeArrowheads="1"/>
          </p:cNvSpPr>
          <p:nvPr>
            <p:ph idx="1"/>
          </p:nvPr>
        </p:nvSpPr>
        <p:spPr>
          <a:xfrm>
            <a:off x="1390651" y="1628775"/>
            <a:ext cx="10079567" cy="4497388"/>
          </a:xfrm>
        </p:spPr>
        <p:txBody>
          <a:bodyPr/>
          <a:lstStyle/>
          <a:p>
            <a:pPr marL="0" lvl="4" indent="0" eaLnBrk="1" hangingPunct="1">
              <a:buFontTx/>
              <a:buNone/>
            </a:pPr>
            <a:r>
              <a:rPr lang="en-US" altLang="ja-JP" sz="2400" dirty="0" smtClean="0">
                <a:solidFill>
                  <a:srgbClr val="00B050"/>
                </a:solidFill>
                <a:latin typeface="Arial"/>
                <a:cs typeface="Arial"/>
              </a:rPr>
              <a:t>Change of name</a:t>
            </a:r>
          </a:p>
          <a:p>
            <a:pPr marL="0" lvl="4" indent="0" eaLnBrk="1" hangingPunct="1">
              <a:buFontTx/>
              <a:buNone/>
            </a:pPr>
            <a:r>
              <a:rPr lang="en-US" altLang="ja-JP" sz="2400" dirty="0" smtClean="0">
                <a:latin typeface="Arial"/>
                <a:cs typeface="Arial"/>
              </a:rPr>
              <a:t> “Pharmaceutical Affairs Law”</a:t>
            </a:r>
          </a:p>
          <a:p>
            <a:pPr marL="0" lvl="4" indent="0" eaLnBrk="1" hangingPunct="1">
              <a:buFontTx/>
              <a:buNone/>
            </a:pPr>
            <a:endParaRPr lang="en-US" altLang="ja-JP" sz="2400" dirty="0" smtClean="0">
              <a:latin typeface="Arial"/>
              <a:cs typeface="Arial"/>
            </a:endParaRPr>
          </a:p>
          <a:p>
            <a:pPr marL="0" lvl="4" indent="0" eaLnBrk="1" hangingPunct="1">
              <a:buFontTx/>
              <a:buNone/>
            </a:pPr>
            <a:r>
              <a:rPr lang="en-US" altLang="ja-JP" sz="2400" dirty="0" smtClean="0">
                <a:latin typeface="Arial"/>
                <a:cs typeface="Arial"/>
              </a:rPr>
              <a:t>“</a:t>
            </a:r>
            <a:r>
              <a:rPr lang="en-US" altLang="ja-JP" sz="2400" dirty="0" smtClean="0">
                <a:solidFill>
                  <a:srgbClr val="00B050"/>
                </a:solidFill>
                <a:latin typeface="Arial"/>
                <a:cs typeface="Arial"/>
              </a:rPr>
              <a:t>Act on Securing Quality, Efficacy and Safety of Pharmaceuticals and Medical Devices</a:t>
            </a:r>
            <a:r>
              <a:rPr lang="en-US" altLang="ja-JP" sz="2400" dirty="0" smtClean="0">
                <a:latin typeface="Arial"/>
                <a:cs typeface="Arial"/>
              </a:rPr>
              <a:t>”</a:t>
            </a:r>
          </a:p>
          <a:p>
            <a:pPr marL="0" lvl="4" indent="0" eaLnBrk="1" hangingPunct="1">
              <a:buFontTx/>
              <a:buNone/>
            </a:pPr>
            <a:endParaRPr lang="en-US" altLang="ja-JP" sz="1600" dirty="0" smtClean="0">
              <a:latin typeface="Arial"/>
              <a:cs typeface="Arial"/>
            </a:endParaRPr>
          </a:p>
          <a:p>
            <a:pPr marL="0" lvl="4" indent="0" eaLnBrk="1" hangingPunct="1">
              <a:buFontTx/>
              <a:buNone/>
            </a:pPr>
            <a:endParaRPr lang="en-US" altLang="ja-JP" sz="1600" dirty="0" smtClean="0">
              <a:latin typeface="Arial"/>
              <a:cs typeface="Arial"/>
            </a:endParaRPr>
          </a:p>
          <a:p>
            <a:pPr marL="0" lvl="4" indent="0" eaLnBrk="1" hangingPunct="1">
              <a:buFontTx/>
              <a:buNone/>
            </a:pPr>
            <a:r>
              <a:rPr lang="en-US" altLang="ja-JP" sz="1600" dirty="0" smtClean="0">
                <a:latin typeface="Arial"/>
                <a:cs typeface="Arial"/>
              </a:rPr>
              <a:t>Points of the amendment are to;</a:t>
            </a:r>
          </a:p>
          <a:p>
            <a:pPr marL="0" lvl="4" indent="0" eaLnBrk="1" hangingPunct="1">
              <a:buFontTx/>
              <a:buNone/>
            </a:pPr>
            <a:r>
              <a:rPr lang="en-US" altLang="ja-JP" sz="1600" dirty="0" smtClean="0">
                <a:latin typeface="Arial"/>
                <a:cs typeface="Arial"/>
              </a:rPr>
              <a:t>1. Strengthen safety measures regarding drugs and medical devices</a:t>
            </a:r>
          </a:p>
          <a:p>
            <a:pPr marL="0" lvl="4" indent="0" eaLnBrk="1" hangingPunct="1">
              <a:buFontTx/>
              <a:buNone/>
            </a:pPr>
            <a:r>
              <a:rPr lang="en-US" altLang="ja-JP" sz="1600" dirty="0" smtClean="0">
                <a:latin typeface="Arial"/>
                <a:cs typeface="Arial"/>
              </a:rPr>
              <a:t>2. Revise medical device regulations based on its characteristics</a:t>
            </a:r>
          </a:p>
          <a:p>
            <a:pPr marL="0" lvl="4" indent="0" eaLnBrk="1" hangingPunct="1">
              <a:buFontTx/>
              <a:buNone/>
            </a:pPr>
            <a:r>
              <a:rPr lang="en-US" altLang="ja-JP" sz="1600" dirty="0" smtClean="0">
                <a:latin typeface="Arial"/>
                <a:cs typeface="Arial"/>
              </a:rPr>
              <a:t>3. </a:t>
            </a:r>
            <a:r>
              <a:rPr lang="en-US" altLang="ja-JP" sz="1600" dirty="0" smtClean="0">
                <a:solidFill>
                  <a:srgbClr val="FF0000"/>
                </a:solidFill>
                <a:latin typeface="Arial"/>
                <a:cs typeface="Arial"/>
              </a:rPr>
              <a:t>Introduce special regulations on Regenerative and Cellular Therapy Products (RCTP) &amp; Gene Therapy Products (GTP)</a:t>
            </a:r>
          </a:p>
        </p:txBody>
      </p:sp>
      <p:sp>
        <p:nvSpPr>
          <p:cNvPr id="2" name="下矢印 1"/>
          <p:cNvSpPr/>
          <p:nvPr/>
        </p:nvSpPr>
        <p:spPr>
          <a:xfrm>
            <a:off x="3983568" y="2563813"/>
            <a:ext cx="38523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a:cs typeface="Arial"/>
            </a:endParaRPr>
          </a:p>
        </p:txBody>
      </p:sp>
      <p:sp>
        <p:nvSpPr>
          <p:cNvPr id="3" name="スライド番号プレースホルダー 2"/>
          <p:cNvSpPr>
            <a:spLocks noGrp="1"/>
          </p:cNvSpPr>
          <p:nvPr>
            <p:ph type="sldNum" sz="quarter" idx="12"/>
          </p:nvPr>
        </p:nvSpPr>
        <p:spPr/>
        <p:txBody>
          <a:bodyPr/>
          <a:lstStyle/>
          <a:p>
            <a:pPr>
              <a:defRPr/>
            </a:pPr>
            <a:fld id="{9706566E-6553-453C-B29D-FC0DE8394E7C}" type="slidenum">
              <a:rPr lang="en-US" altLang="ja-JP" smtClean="0"/>
              <a:pPr>
                <a:defRPr/>
              </a:pPr>
              <a:t>32</a:t>
            </a:fld>
            <a:endParaRPr lang="en-US" altLang="ja-JP"/>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778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defRPr/>
            </a:pPr>
            <a:r>
              <a:rPr lang="en-US" altLang="ja-JP" sz="3600" dirty="0" smtClean="0">
                <a:solidFill>
                  <a:schemeClr val="accent5"/>
                </a:solidFill>
                <a:latin typeface="Arial"/>
                <a:cs typeface="Arial"/>
              </a:rPr>
              <a:t>Patent Term Extension</a:t>
            </a:r>
          </a:p>
        </p:txBody>
      </p:sp>
      <p:sp>
        <p:nvSpPr>
          <p:cNvPr id="10243" name="Rectangle 3"/>
          <p:cNvSpPr>
            <a:spLocks noGrp="1" noChangeArrowheads="1"/>
          </p:cNvSpPr>
          <p:nvPr>
            <p:ph idx="1"/>
          </p:nvPr>
        </p:nvSpPr>
        <p:spPr>
          <a:xfrm>
            <a:off x="1102785" y="1989139"/>
            <a:ext cx="10079567" cy="4497387"/>
          </a:xfrm>
        </p:spPr>
        <p:txBody>
          <a:bodyPr/>
          <a:lstStyle/>
          <a:p>
            <a:pPr marL="0" lvl="4" indent="0" eaLnBrk="1" hangingPunct="1">
              <a:buFontTx/>
              <a:buNone/>
            </a:pPr>
            <a:r>
              <a:rPr lang="en-US" altLang="ja-JP" sz="3200" dirty="0" smtClean="0">
                <a:latin typeface="Arial"/>
                <a:cs typeface="Arial"/>
              </a:rPr>
              <a:t>The patent term is extendable up to five years if the invention could not be worked due to the necessity of obtaining </a:t>
            </a:r>
            <a:r>
              <a:rPr lang="en-US" altLang="ja-JP" sz="3200" dirty="0" smtClean="0">
                <a:solidFill>
                  <a:srgbClr val="FF0000"/>
                </a:solidFill>
                <a:latin typeface="Arial"/>
                <a:cs typeface="Arial"/>
              </a:rPr>
              <a:t>an approval or other disposition prescribed by Cabinet Ordinance</a:t>
            </a:r>
            <a:r>
              <a:rPr lang="en-US" altLang="ja-JP" sz="3200" dirty="0" smtClean="0">
                <a:latin typeface="Arial"/>
                <a:cs typeface="Arial"/>
              </a:rPr>
              <a:t>. </a:t>
            </a:r>
          </a:p>
          <a:p>
            <a:pPr marL="0" lvl="4" indent="0" eaLnBrk="1" hangingPunct="1">
              <a:buFontTx/>
              <a:buNone/>
            </a:pPr>
            <a:r>
              <a:rPr lang="en-US" altLang="ja-JP" sz="3200" dirty="0" smtClean="0">
                <a:latin typeface="Arial"/>
                <a:cs typeface="Arial"/>
              </a:rPr>
              <a:t>(§67II JPL)</a:t>
            </a:r>
          </a:p>
          <a:p>
            <a:pPr marL="0" lvl="4" indent="0" eaLnBrk="1" hangingPunct="1">
              <a:buFontTx/>
              <a:buNone/>
            </a:pPr>
            <a:endParaRPr lang="en-US" altLang="ja-JP" dirty="0" smtClean="0">
              <a:latin typeface="Arial"/>
              <a:cs typeface="Arial"/>
            </a:endParaRPr>
          </a:p>
          <a:p>
            <a:pPr marL="0" lvl="4" indent="0" eaLnBrk="1" hangingPunct="1">
              <a:buFontTx/>
              <a:buNone/>
            </a:pPr>
            <a:endParaRPr lang="en-US" altLang="ja-JP" dirty="0" smtClean="0">
              <a:latin typeface="Arial"/>
              <a:cs typeface="Arial"/>
            </a:endParaRPr>
          </a:p>
          <a:p>
            <a:pPr marL="0" lvl="4" indent="0" eaLnBrk="1" hangingPunct="1">
              <a:buFontTx/>
              <a:buNone/>
            </a:pPr>
            <a:endParaRPr lang="en-US" altLang="ja-JP" dirty="0" smtClean="0">
              <a:latin typeface="Arial"/>
              <a:cs typeface="Arial"/>
            </a:endParaRPr>
          </a:p>
        </p:txBody>
      </p:sp>
      <p:sp>
        <p:nvSpPr>
          <p:cNvPr id="2" name="スライド番号プレースホルダー 1"/>
          <p:cNvSpPr>
            <a:spLocks noGrp="1"/>
          </p:cNvSpPr>
          <p:nvPr>
            <p:ph type="sldNum" sz="quarter" idx="12"/>
          </p:nvPr>
        </p:nvSpPr>
        <p:spPr/>
        <p:txBody>
          <a:bodyPr/>
          <a:lstStyle/>
          <a:p>
            <a:pPr>
              <a:defRPr/>
            </a:pPr>
            <a:fld id="{9706566E-6553-453C-B29D-FC0DE8394E7C}" type="slidenum">
              <a:rPr lang="en-US" altLang="ja-JP" smtClean="0"/>
              <a:pPr>
                <a:defRPr/>
              </a:pPr>
              <a:t>33</a:t>
            </a:fld>
            <a:endParaRPr lang="en-US" altLang="ja-JP"/>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876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
          <p:cNvSpPr>
            <a:spLocks noGrp="1" noChangeArrowheads="1"/>
          </p:cNvSpPr>
          <p:nvPr>
            <p:ph type="title"/>
          </p:nvPr>
        </p:nvSpPr>
        <p:spPr/>
        <p:txBody>
          <a:bodyPr>
            <a:normAutofit/>
          </a:bodyPr>
          <a:lstStyle/>
          <a:p>
            <a:pPr marL="342900" lvl="4" indent="-342900" algn="ctr" eaLnBrk="1" hangingPunct="1">
              <a:defRPr/>
            </a:pPr>
            <a:r>
              <a:rPr lang="en-US" altLang="ja-JP" sz="3600" dirty="0" smtClean="0">
                <a:solidFill>
                  <a:schemeClr val="accent5"/>
                </a:solidFill>
                <a:latin typeface="Arial"/>
                <a:ea typeface="+mj-ea"/>
                <a:cs typeface="Arial"/>
              </a:rPr>
              <a:t>New Cabinet Ordinance for Patent Law</a:t>
            </a:r>
            <a:endParaRPr lang="en-US" altLang="ja-JP" sz="3600" dirty="0">
              <a:solidFill>
                <a:schemeClr val="accent5"/>
              </a:solidFill>
              <a:latin typeface="Arial"/>
              <a:ea typeface="+mj-ea"/>
              <a:cs typeface="Arial"/>
            </a:endParaRPr>
          </a:p>
        </p:txBody>
      </p:sp>
      <p:sp>
        <p:nvSpPr>
          <p:cNvPr id="45" name="Rectangle 3"/>
          <p:cNvSpPr txBox="1">
            <a:spLocks noChangeArrowheads="1"/>
          </p:cNvSpPr>
          <p:nvPr/>
        </p:nvSpPr>
        <p:spPr bwMode="auto">
          <a:xfrm>
            <a:off x="912285" y="1628775"/>
            <a:ext cx="10079567"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4" indent="0" eaLnBrk="1" hangingPunct="1">
              <a:buFontTx/>
              <a:buNone/>
              <a:defRPr/>
            </a:pPr>
            <a:r>
              <a:rPr lang="en-US" altLang="ja-JP" sz="2400" kern="0" dirty="0" smtClean="0">
                <a:latin typeface="Arial"/>
                <a:cs typeface="Arial"/>
              </a:rPr>
              <a:t>Cabinet Ordinance for Patent law has been revised in accordance with the revision of Pharmaceutical Affairs Law</a:t>
            </a:r>
          </a:p>
          <a:p>
            <a:pPr marL="0" lvl="4" indent="0" eaLnBrk="1" hangingPunct="1">
              <a:buFontTx/>
              <a:buNone/>
              <a:defRPr/>
            </a:pPr>
            <a:endParaRPr lang="en-US" altLang="ja-JP" sz="2400" kern="0" dirty="0">
              <a:latin typeface="Arial"/>
              <a:cs typeface="Arial"/>
            </a:endParaRPr>
          </a:p>
        </p:txBody>
      </p:sp>
      <p:grpSp>
        <p:nvGrpSpPr>
          <p:cNvPr id="11268" name="グループ化 7181"/>
          <p:cNvGrpSpPr>
            <a:grpSpLocks/>
          </p:cNvGrpSpPr>
          <p:nvPr/>
        </p:nvGrpSpPr>
        <p:grpSpPr bwMode="auto">
          <a:xfrm>
            <a:off x="719667" y="2962276"/>
            <a:ext cx="10432536" cy="3419475"/>
            <a:chOff x="539309" y="2963004"/>
            <a:chExt cx="7825208" cy="3418324"/>
          </a:xfrm>
        </p:grpSpPr>
        <p:grpSp>
          <p:nvGrpSpPr>
            <p:cNvPr id="11269" name="グループ化 10"/>
            <p:cNvGrpSpPr>
              <a:grpSpLocks/>
            </p:cNvGrpSpPr>
            <p:nvPr/>
          </p:nvGrpSpPr>
          <p:grpSpPr bwMode="auto">
            <a:xfrm>
              <a:off x="1763398" y="3356571"/>
              <a:ext cx="2448177" cy="3024757"/>
              <a:chOff x="1763398" y="3331915"/>
              <a:chExt cx="2448177" cy="3024757"/>
            </a:xfrm>
          </p:grpSpPr>
          <p:grpSp>
            <p:nvGrpSpPr>
              <p:cNvPr id="11292" name="グループ化 5"/>
              <p:cNvGrpSpPr>
                <a:grpSpLocks/>
              </p:cNvGrpSpPr>
              <p:nvPr/>
            </p:nvGrpSpPr>
            <p:grpSpPr bwMode="auto">
              <a:xfrm>
                <a:off x="1763398" y="3331915"/>
                <a:ext cx="2448177" cy="3024757"/>
                <a:chOff x="1763065" y="2996531"/>
                <a:chExt cx="2448177" cy="3024757"/>
              </a:xfrm>
            </p:grpSpPr>
            <p:sp>
              <p:nvSpPr>
                <p:cNvPr id="73" name="角丸四角形 72"/>
                <p:cNvSpPr/>
                <p:nvPr/>
              </p:nvSpPr>
              <p:spPr>
                <a:xfrm>
                  <a:off x="1763065" y="2996531"/>
                  <a:ext cx="2448177" cy="3024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a:cs typeface="Arial"/>
                  </a:endParaRPr>
                </a:p>
              </p:txBody>
            </p:sp>
            <p:sp>
              <p:nvSpPr>
                <p:cNvPr id="74" name="角丸四角形 73"/>
                <p:cNvSpPr/>
                <p:nvPr/>
              </p:nvSpPr>
              <p:spPr>
                <a:xfrm>
                  <a:off x="1907542" y="3199663"/>
                  <a:ext cx="2087778" cy="7331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dirty="0">
                    <a:latin typeface="Arial"/>
                    <a:cs typeface="Arial"/>
                  </a:endParaRPr>
                </a:p>
              </p:txBody>
            </p:sp>
            <p:sp>
              <p:nvSpPr>
                <p:cNvPr id="75" name="角丸四角形 74"/>
                <p:cNvSpPr/>
                <p:nvPr/>
              </p:nvSpPr>
              <p:spPr>
                <a:xfrm>
                  <a:off x="1907542" y="4064560"/>
                  <a:ext cx="2087778" cy="7331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a:latin typeface="Arial"/>
                    <a:cs typeface="Arial"/>
                  </a:endParaRPr>
                </a:p>
              </p:txBody>
            </p:sp>
            <p:sp>
              <p:nvSpPr>
                <p:cNvPr id="76" name="角丸四角形 75"/>
                <p:cNvSpPr/>
                <p:nvPr/>
              </p:nvSpPr>
              <p:spPr>
                <a:xfrm>
                  <a:off x="1907542" y="4929456"/>
                  <a:ext cx="2087778" cy="3650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a:latin typeface="Arial"/>
                    <a:cs typeface="Arial"/>
                  </a:endParaRPr>
                </a:p>
              </p:txBody>
            </p:sp>
            <p:sp>
              <p:nvSpPr>
                <p:cNvPr id="77" name="角丸四角形 76"/>
                <p:cNvSpPr/>
                <p:nvPr/>
              </p:nvSpPr>
              <p:spPr>
                <a:xfrm>
                  <a:off x="1907542" y="5438872"/>
                  <a:ext cx="2087778" cy="3665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a:latin typeface="Arial"/>
                    <a:cs typeface="Arial"/>
                  </a:endParaRPr>
                </a:p>
              </p:txBody>
            </p:sp>
            <p:sp>
              <p:nvSpPr>
                <p:cNvPr id="78" name="角丸四角形 77"/>
                <p:cNvSpPr/>
                <p:nvPr/>
              </p:nvSpPr>
              <p:spPr>
                <a:xfrm>
                  <a:off x="2069483" y="3637665"/>
                  <a:ext cx="1800410" cy="217415"/>
                </a:xfrm>
                <a:prstGeom prst="round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900" dirty="0">
                      <a:solidFill>
                        <a:schemeClr val="tx1"/>
                      </a:solidFill>
                      <a:latin typeface="Arial"/>
                      <a:cs typeface="Arial"/>
                    </a:rPr>
                    <a:t>Regenerative medical product</a:t>
                  </a:r>
                  <a:endParaRPr lang="ja-JP" altLang="en-US" sz="900" dirty="0">
                    <a:solidFill>
                      <a:schemeClr val="tx1"/>
                    </a:solidFill>
                    <a:latin typeface="Arial"/>
                    <a:cs typeface="Arial"/>
                  </a:endParaRPr>
                </a:p>
              </p:txBody>
            </p:sp>
            <p:sp>
              <p:nvSpPr>
                <p:cNvPr id="79" name="角丸四角形 78"/>
                <p:cNvSpPr/>
                <p:nvPr/>
              </p:nvSpPr>
              <p:spPr>
                <a:xfrm>
                  <a:off x="2072659" y="4508910"/>
                  <a:ext cx="1800410" cy="215827"/>
                </a:xfrm>
                <a:prstGeom prst="round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900" dirty="0">
                      <a:solidFill>
                        <a:schemeClr val="tx1"/>
                      </a:solidFill>
                      <a:latin typeface="Arial"/>
                      <a:cs typeface="Arial"/>
                    </a:rPr>
                    <a:t>Regenerative medical product</a:t>
                  </a:r>
                  <a:endParaRPr lang="ja-JP" altLang="en-US" sz="900" dirty="0">
                    <a:solidFill>
                      <a:schemeClr val="tx1"/>
                    </a:solidFill>
                    <a:latin typeface="Arial"/>
                    <a:cs typeface="Arial"/>
                  </a:endParaRPr>
                </a:p>
              </p:txBody>
            </p:sp>
            <p:sp>
              <p:nvSpPr>
                <p:cNvPr id="11302" name="テキスト ボックス 4"/>
                <p:cNvSpPr txBox="1">
                  <a:spLocks noChangeArrowheads="1"/>
                </p:cNvSpPr>
                <p:nvPr/>
              </p:nvSpPr>
              <p:spPr bwMode="auto">
                <a:xfrm>
                  <a:off x="2551710" y="3200648"/>
                  <a:ext cx="600226"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solidFill>
                        <a:schemeClr val="bg1"/>
                      </a:solidFill>
                      <a:latin typeface="Arial"/>
                      <a:cs typeface="Arial"/>
                    </a:rPr>
                    <a:t>Drugs</a:t>
                  </a:r>
                  <a:endParaRPr lang="ja-JP" altLang="en-US" sz="1800">
                    <a:solidFill>
                      <a:schemeClr val="bg1"/>
                    </a:solidFill>
                    <a:latin typeface="Arial"/>
                    <a:cs typeface="Arial"/>
                  </a:endParaRPr>
                </a:p>
              </p:txBody>
            </p:sp>
            <p:sp>
              <p:nvSpPr>
                <p:cNvPr id="11303" name="テキスト ボックス 13"/>
                <p:cNvSpPr txBox="1">
                  <a:spLocks noChangeArrowheads="1"/>
                </p:cNvSpPr>
                <p:nvPr/>
              </p:nvSpPr>
              <p:spPr bwMode="auto">
                <a:xfrm>
                  <a:off x="2123728" y="4068031"/>
                  <a:ext cx="1283176"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solidFill>
                        <a:schemeClr val="bg1"/>
                      </a:solidFill>
                      <a:latin typeface="Arial"/>
                      <a:cs typeface="Arial"/>
                    </a:rPr>
                    <a:t>Medical device</a:t>
                  </a:r>
                  <a:endParaRPr lang="ja-JP" altLang="en-US" sz="1800">
                    <a:solidFill>
                      <a:schemeClr val="bg1"/>
                    </a:solidFill>
                    <a:latin typeface="Arial"/>
                    <a:cs typeface="Arial"/>
                  </a:endParaRPr>
                </a:p>
              </p:txBody>
            </p:sp>
          </p:grpSp>
          <p:sp>
            <p:nvSpPr>
              <p:cNvPr id="11293" name="テキスト ボックス 14"/>
              <p:cNvSpPr txBox="1">
                <a:spLocks noChangeArrowheads="1"/>
              </p:cNvSpPr>
              <p:nvPr/>
            </p:nvSpPr>
            <p:spPr bwMode="auto">
              <a:xfrm>
                <a:off x="2223936" y="5247192"/>
                <a:ext cx="1081176"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solidFill>
                      <a:schemeClr val="bg1"/>
                    </a:solidFill>
                    <a:latin typeface="Arial"/>
                    <a:cs typeface="Arial"/>
                  </a:rPr>
                  <a:t>Quasi-drugs</a:t>
                </a:r>
                <a:endParaRPr lang="ja-JP" altLang="en-US" sz="1800">
                  <a:solidFill>
                    <a:schemeClr val="bg1"/>
                  </a:solidFill>
                  <a:latin typeface="Arial"/>
                  <a:cs typeface="Arial"/>
                </a:endParaRPr>
              </a:p>
            </p:txBody>
          </p:sp>
          <p:sp>
            <p:nvSpPr>
              <p:cNvPr id="11294" name="テキスト ボックス 15"/>
              <p:cNvSpPr txBox="1">
                <a:spLocks noChangeArrowheads="1"/>
              </p:cNvSpPr>
              <p:nvPr/>
            </p:nvSpPr>
            <p:spPr bwMode="auto">
              <a:xfrm>
                <a:off x="2348960" y="5760540"/>
                <a:ext cx="946510"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solidFill>
                      <a:schemeClr val="bg1"/>
                    </a:solidFill>
                    <a:latin typeface="Arial"/>
                    <a:cs typeface="Arial"/>
                  </a:rPr>
                  <a:t>Cosmetics</a:t>
                </a:r>
                <a:endParaRPr lang="ja-JP" altLang="en-US" sz="1800">
                  <a:solidFill>
                    <a:schemeClr val="bg1"/>
                  </a:solidFill>
                  <a:latin typeface="Arial"/>
                  <a:cs typeface="Arial"/>
                </a:endParaRPr>
              </a:p>
            </p:txBody>
          </p:sp>
        </p:grpSp>
        <p:sp>
          <p:nvSpPr>
            <p:cNvPr id="11270" name="テキスト ボックス 12"/>
            <p:cNvSpPr txBox="1">
              <a:spLocks noChangeArrowheads="1"/>
            </p:cNvSpPr>
            <p:nvPr/>
          </p:nvSpPr>
          <p:spPr bwMode="auto">
            <a:xfrm>
              <a:off x="2468701" y="2963004"/>
              <a:ext cx="648321"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latin typeface="Arial"/>
                  <a:cs typeface="Arial"/>
                </a:rPr>
                <a:t>Before</a:t>
              </a:r>
              <a:endParaRPr lang="ja-JP" altLang="en-US" sz="1800">
                <a:latin typeface="Arial"/>
                <a:cs typeface="Arial"/>
              </a:endParaRPr>
            </a:p>
          </p:txBody>
        </p:sp>
        <p:sp>
          <p:nvSpPr>
            <p:cNvPr id="49" name="角丸四角形 48"/>
            <p:cNvSpPr/>
            <p:nvPr/>
          </p:nvSpPr>
          <p:spPr>
            <a:xfrm>
              <a:off x="5003819" y="3347050"/>
              <a:ext cx="2448177" cy="3024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a:cs typeface="Arial"/>
              </a:endParaRPr>
            </a:p>
          </p:txBody>
        </p:sp>
        <p:sp>
          <p:nvSpPr>
            <p:cNvPr id="50" name="角丸四角形 49"/>
            <p:cNvSpPr/>
            <p:nvPr/>
          </p:nvSpPr>
          <p:spPr>
            <a:xfrm>
              <a:off x="5148297" y="4269077"/>
              <a:ext cx="2087777" cy="3967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dirty="0">
                <a:latin typeface="Arial"/>
                <a:cs typeface="Arial"/>
              </a:endParaRPr>
            </a:p>
          </p:txBody>
        </p:sp>
        <p:sp>
          <p:nvSpPr>
            <p:cNvPr id="51" name="角丸四角形 50"/>
            <p:cNvSpPr/>
            <p:nvPr/>
          </p:nvSpPr>
          <p:spPr>
            <a:xfrm>
              <a:off x="5148297" y="4746753"/>
              <a:ext cx="2087777" cy="3999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a:latin typeface="Arial"/>
                <a:cs typeface="Arial"/>
              </a:endParaRPr>
            </a:p>
          </p:txBody>
        </p:sp>
        <p:sp>
          <p:nvSpPr>
            <p:cNvPr id="52" name="角丸四角形 51"/>
            <p:cNvSpPr/>
            <p:nvPr/>
          </p:nvSpPr>
          <p:spPr>
            <a:xfrm>
              <a:off x="5148297" y="5278387"/>
              <a:ext cx="2087777" cy="3665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a:latin typeface="Arial"/>
                <a:cs typeface="Arial"/>
              </a:endParaRPr>
            </a:p>
          </p:txBody>
        </p:sp>
        <p:sp>
          <p:nvSpPr>
            <p:cNvPr id="53" name="角丸四角形 52"/>
            <p:cNvSpPr/>
            <p:nvPr/>
          </p:nvSpPr>
          <p:spPr>
            <a:xfrm>
              <a:off x="5148297" y="5789390"/>
              <a:ext cx="2087777" cy="3665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a:latin typeface="Arial"/>
                <a:cs typeface="Arial"/>
              </a:endParaRPr>
            </a:p>
          </p:txBody>
        </p:sp>
        <p:sp>
          <p:nvSpPr>
            <p:cNvPr id="54" name="角丸四角形 53"/>
            <p:cNvSpPr/>
            <p:nvPr/>
          </p:nvSpPr>
          <p:spPr>
            <a:xfrm>
              <a:off x="5148297" y="3535899"/>
              <a:ext cx="2087777" cy="653830"/>
            </a:xfrm>
            <a:prstGeom prst="round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a:solidFill>
                    <a:schemeClr val="tx1"/>
                  </a:solidFill>
                  <a:latin typeface="Arial"/>
                  <a:cs typeface="Arial"/>
                </a:rPr>
                <a:t>Regenerative medical product</a:t>
              </a:r>
              <a:endParaRPr lang="ja-JP" altLang="en-US" sz="1600" dirty="0">
                <a:solidFill>
                  <a:schemeClr val="tx1"/>
                </a:solidFill>
                <a:latin typeface="Arial"/>
                <a:cs typeface="Arial"/>
              </a:endParaRPr>
            </a:p>
          </p:txBody>
        </p:sp>
        <p:sp>
          <p:nvSpPr>
            <p:cNvPr id="11277" name="テキスト ボックス 30"/>
            <p:cNvSpPr txBox="1">
              <a:spLocks noChangeArrowheads="1"/>
            </p:cNvSpPr>
            <p:nvPr/>
          </p:nvSpPr>
          <p:spPr bwMode="auto">
            <a:xfrm>
              <a:off x="5792070" y="4249374"/>
              <a:ext cx="600226"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solidFill>
                    <a:schemeClr val="bg1"/>
                  </a:solidFill>
                  <a:latin typeface="Arial"/>
                  <a:cs typeface="Arial"/>
                </a:rPr>
                <a:t>Drugs</a:t>
              </a:r>
              <a:endParaRPr lang="ja-JP" altLang="en-US" sz="1800">
                <a:solidFill>
                  <a:schemeClr val="bg1"/>
                </a:solidFill>
                <a:latin typeface="Arial"/>
                <a:cs typeface="Arial"/>
              </a:endParaRPr>
            </a:p>
          </p:txBody>
        </p:sp>
        <p:sp>
          <p:nvSpPr>
            <p:cNvPr id="11278" name="テキスト ボックス 31"/>
            <p:cNvSpPr txBox="1">
              <a:spLocks noChangeArrowheads="1"/>
            </p:cNvSpPr>
            <p:nvPr/>
          </p:nvSpPr>
          <p:spPr bwMode="auto">
            <a:xfrm>
              <a:off x="5336817" y="4747019"/>
              <a:ext cx="1283176"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solidFill>
                    <a:schemeClr val="bg1"/>
                  </a:solidFill>
                  <a:latin typeface="Arial"/>
                  <a:cs typeface="Arial"/>
                </a:rPr>
                <a:t>Medical device</a:t>
              </a:r>
              <a:endParaRPr lang="ja-JP" altLang="en-US" sz="1800">
                <a:solidFill>
                  <a:schemeClr val="bg1"/>
                </a:solidFill>
                <a:latin typeface="Arial"/>
                <a:cs typeface="Arial"/>
              </a:endParaRPr>
            </a:p>
          </p:txBody>
        </p:sp>
        <p:sp>
          <p:nvSpPr>
            <p:cNvPr id="11279" name="テキスト ボックス 21"/>
            <p:cNvSpPr txBox="1">
              <a:spLocks noChangeArrowheads="1"/>
            </p:cNvSpPr>
            <p:nvPr/>
          </p:nvSpPr>
          <p:spPr bwMode="auto">
            <a:xfrm>
              <a:off x="5463963" y="5274270"/>
              <a:ext cx="1081176"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solidFill>
                    <a:schemeClr val="bg1"/>
                  </a:solidFill>
                  <a:latin typeface="Arial"/>
                  <a:cs typeface="Arial"/>
                </a:rPr>
                <a:t>Quasi-drugs</a:t>
              </a:r>
              <a:endParaRPr lang="ja-JP" altLang="en-US" sz="1800">
                <a:solidFill>
                  <a:schemeClr val="bg1"/>
                </a:solidFill>
                <a:latin typeface="Arial"/>
                <a:cs typeface="Arial"/>
              </a:endParaRPr>
            </a:p>
          </p:txBody>
        </p:sp>
        <p:sp>
          <p:nvSpPr>
            <p:cNvPr id="11280" name="テキスト ボックス 22"/>
            <p:cNvSpPr txBox="1">
              <a:spLocks noChangeArrowheads="1"/>
            </p:cNvSpPr>
            <p:nvPr/>
          </p:nvSpPr>
          <p:spPr bwMode="auto">
            <a:xfrm>
              <a:off x="5588987" y="5775154"/>
              <a:ext cx="946511"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solidFill>
                    <a:schemeClr val="bg1"/>
                  </a:solidFill>
                  <a:latin typeface="Arial"/>
                  <a:cs typeface="Arial"/>
                </a:rPr>
                <a:t>Cosmetics</a:t>
              </a:r>
              <a:endParaRPr lang="ja-JP" altLang="en-US" sz="1800">
                <a:solidFill>
                  <a:schemeClr val="bg1"/>
                </a:solidFill>
                <a:latin typeface="Arial"/>
                <a:cs typeface="Arial"/>
              </a:endParaRPr>
            </a:p>
          </p:txBody>
        </p:sp>
        <p:sp>
          <p:nvSpPr>
            <p:cNvPr id="11281" name="テキスト ボックス 32"/>
            <p:cNvSpPr txBox="1">
              <a:spLocks noChangeArrowheads="1"/>
            </p:cNvSpPr>
            <p:nvPr/>
          </p:nvSpPr>
          <p:spPr bwMode="auto">
            <a:xfrm>
              <a:off x="5868144" y="2977618"/>
              <a:ext cx="513777"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latin typeface="Arial"/>
                  <a:cs typeface="Arial"/>
                </a:rPr>
                <a:t>After</a:t>
              </a:r>
              <a:endParaRPr lang="ja-JP" altLang="en-US" sz="1800">
                <a:latin typeface="Arial"/>
                <a:cs typeface="Arial"/>
              </a:endParaRPr>
            </a:p>
          </p:txBody>
        </p:sp>
        <p:cxnSp>
          <p:nvCxnSpPr>
            <p:cNvPr id="60" name="直線矢印コネクタ 59"/>
            <p:cNvCxnSpPr/>
            <p:nvPr/>
          </p:nvCxnSpPr>
          <p:spPr>
            <a:xfrm flipV="1">
              <a:off x="3873402" y="3862814"/>
              <a:ext cx="1274894" cy="326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7173"/>
            <p:cNvCxnSpPr>
              <a:stCxn id="79" idx="3"/>
              <a:endCxn id="54" idx="1"/>
            </p:cNvCxnSpPr>
            <p:nvPr/>
          </p:nvCxnSpPr>
          <p:spPr>
            <a:xfrm flipV="1">
              <a:off x="3873402" y="3862814"/>
              <a:ext cx="1274894" cy="1114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左中かっこ 61"/>
            <p:cNvSpPr/>
            <p:nvPr/>
          </p:nvSpPr>
          <p:spPr>
            <a:xfrm>
              <a:off x="1402998" y="3535899"/>
              <a:ext cx="144478" cy="73317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Arial"/>
                <a:cs typeface="Arial"/>
              </a:endParaRPr>
            </a:p>
          </p:txBody>
        </p:sp>
        <p:sp>
          <p:nvSpPr>
            <p:cNvPr id="11285" name="テキスト ボックス 7175"/>
            <p:cNvSpPr txBox="1">
              <a:spLocks noChangeArrowheads="1"/>
            </p:cNvSpPr>
            <p:nvPr/>
          </p:nvSpPr>
          <p:spPr bwMode="auto">
            <a:xfrm>
              <a:off x="611560" y="3720698"/>
              <a:ext cx="696416"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a:solidFill>
                    <a:srgbClr val="FF0000"/>
                  </a:solidFill>
                  <a:latin typeface="Arial"/>
                  <a:cs typeface="Arial"/>
                </a:rPr>
                <a:t>○ </a:t>
              </a:r>
              <a:r>
                <a:rPr lang="en-US" altLang="ja-JP" sz="1800">
                  <a:solidFill>
                    <a:srgbClr val="FF0000"/>
                  </a:solidFill>
                  <a:latin typeface="Arial"/>
                  <a:cs typeface="Arial"/>
                </a:rPr>
                <a:t>PTE</a:t>
              </a:r>
              <a:endParaRPr lang="ja-JP" altLang="en-US" sz="1800">
                <a:solidFill>
                  <a:srgbClr val="FF0000"/>
                </a:solidFill>
                <a:latin typeface="Arial"/>
                <a:cs typeface="Arial"/>
              </a:endParaRPr>
            </a:p>
          </p:txBody>
        </p:sp>
        <p:sp>
          <p:nvSpPr>
            <p:cNvPr id="64" name="左中かっこ 63"/>
            <p:cNvSpPr/>
            <p:nvPr/>
          </p:nvSpPr>
          <p:spPr>
            <a:xfrm>
              <a:off x="1402998" y="4424600"/>
              <a:ext cx="144478" cy="171550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Arial"/>
                <a:cs typeface="Arial"/>
              </a:endParaRPr>
            </a:p>
          </p:txBody>
        </p:sp>
        <p:sp>
          <p:nvSpPr>
            <p:cNvPr id="11287" name="テキスト ボックス 7176"/>
            <p:cNvSpPr txBox="1">
              <a:spLocks noChangeArrowheads="1"/>
            </p:cNvSpPr>
            <p:nvPr/>
          </p:nvSpPr>
          <p:spPr bwMode="auto">
            <a:xfrm>
              <a:off x="539309" y="5085184"/>
              <a:ext cx="624462"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latin typeface="Arial"/>
                  <a:cs typeface="Arial"/>
                </a:rPr>
                <a:t>× PTE</a:t>
              </a:r>
              <a:endParaRPr lang="ja-JP" altLang="en-US" sz="1800">
                <a:latin typeface="Arial"/>
                <a:cs typeface="Arial"/>
              </a:endParaRPr>
            </a:p>
          </p:txBody>
        </p:sp>
        <p:sp>
          <p:nvSpPr>
            <p:cNvPr id="66" name="右中かっこ 65"/>
            <p:cNvSpPr/>
            <p:nvPr/>
          </p:nvSpPr>
          <p:spPr>
            <a:xfrm>
              <a:off x="7596474" y="3535899"/>
              <a:ext cx="142890" cy="112992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Arial"/>
                <a:cs typeface="Arial"/>
              </a:endParaRPr>
            </a:p>
          </p:txBody>
        </p:sp>
        <p:sp>
          <p:nvSpPr>
            <p:cNvPr id="11289" name="テキスト ボックス 46"/>
            <p:cNvSpPr txBox="1">
              <a:spLocks noChangeArrowheads="1"/>
            </p:cNvSpPr>
            <p:nvPr/>
          </p:nvSpPr>
          <p:spPr bwMode="auto">
            <a:xfrm>
              <a:off x="7668101" y="3923764"/>
              <a:ext cx="696416"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a:solidFill>
                    <a:srgbClr val="FF0000"/>
                  </a:solidFill>
                  <a:latin typeface="Arial"/>
                  <a:cs typeface="Arial"/>
                </a:rPr>
                <a:t>○ </a:t>
              </a:r>
              <a:r>
                <a:rPr lang="en-US" altLang="ja-JP" sz="1800">
                  <a:solidFill>
                    <a:srgbClr val="FF0000"/>
                  </a:solidFill>
                  <a:latin typeface="Arial"/>
                  <a:cs typeface="Arial"/>
                </a:rPr>
                <a:t>PTE</a:t>
              </a:r>
              <a:endParaRPr lang="ja-JP" altLang="en-US" sz="1800">
                <a:solidFill>
                  <a:srgbClr val="FF0000"/>
                </a:solidFill>
                <a:latin typeface="Arial"/>
                <a:cs typeface="Arial"/>
              </a:endParaRPr>
            </a:p>
          </p:txBody>
        </p:sp>
        <p:sp>
          <p:nvSpPr>
            <p:cNvPr id="68" name="右中かっこ 67"/>
            <p:cNvSpPr/>
            <p:nvPr/>
          </p:nvSpPr>
          <p:spPr>
            <a:xfrm>
              <a:off x="7596474" y="4746753"/>
              <a:ext cx="142890" cy="134733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Arial"/>
                <a:cs typeface="Arial"/>
              </a:endParaRPr>
            </a:p>
          </p:txBody>
        </p:sp>
        <p:sp>
          <p:nvSpPr>
            <p:cNvPr id="11291" name="テキスト ボックス 48"/>
            <p:cNvSpPr txBox="1">
              <a:spLocks noChangeArrowheads="1"/>
            </p:cNvSpPr>
            <p:nvPr/>
          </p:nvSpPr>
          <p:spPr bwMode="auto">
            <a:xfrm>
              <a:off x="7640787" y="5229200"/>
              <a:ext cx="624462" cy="3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latin typeface="Arial"/>
                  <a:cs typeface="Arial"/>
                </a:rPr>
                <a:t>× PTE</a:t>
              </a:r>
              <a:endParaRPr lang="ja-JP" altLang="en-US" sz="1800">
                <a:latin typeface="Arial"/>
                <a:cs typeface="Arial"/>
              </a:endParaRPr>
            </a:p>
          </p:txBody>
        </p:sp>
      </p:grpSp>
      <p:sp>
        <p:nvSpPr>
          <p:cNvPr id="2" name="スライド番号プレースホルダー 1"/>
          <p:cNvSpPr>
            <a:spLocks noGrp="1"/>
          </p:cNvSpPr>
          <p:nvPr>
            <p:ph type="sldNum" sz="quarter" idx="12"/>
          </p:nvPr>
        </p:nvSpPr>
        <p:spPr/>
        <p:txBody>
          <a:bodyPr/>
          <a:lstStyle/>
          <a:p>
            <a:pPr>
              <a:defRPr/>
            </a:pPr>
            <a:fld id="{9706566E-6553-453C-B29D-FC0DE8394E7C}" type="slidenum">
              <a:rPr lang="en-US" altLang="ja-JP" smtClean="0"/>
              <a:pPr>
                <a:defRPr/>
              </a:pPr>
              <a:t>34</a:t>
            </a:fld>
            <a:endParaRPr lang="en-US" altLang="ja-JP"/>
          </a:p>
        </p:txBody>
      </p:sp>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732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noAutofit/>
          </a:bodyPr>
          <a:lstStyle/>
          <a:p>
            <a:pPr>
              <a:defRPr/>
            </a:pPr>
            <a:r>
              <a:rPr lang="en-US" altLang="ja-JP" sz="3600" dirty="0" smtClean="0">
                <a:solidFill>
                  <a:schemeClr val="accent5"/>
                </a:solidFill>
                <a:latin typeface="Arial"/>
                <a:cs typeface="Arial"/>
              </a:rPr>
              <a:t>New Objects for </a:t>
            </a:r>
            <a:r>
              <a:rPr lang="en-US" altLang="ja-JP" sz="3600" dirty="0" err="1" smtClean="0">
                <a:solidFill>
                  <a:schemeClr val="accent5"/>
                </a:solidFill>
                <a:latin typeface="Arial"/>
                <a:cs typeface="Arial"/>
              </a:rPr>
              <a:t>PTE</a:t>
            </a:r>
            <a:r>
              <a:rPr lang="en-US" altLang="ja-JP" sz="3600" dirty="0" smtClean="0">
                <a:solidFill>
                  <a:schemeClr val="accent5"/>
                </a:solidFill>
                <a:latin typeface="Arial"/>
                <a:cs typeface="Arial"/>
              </a:rPr>
              <a:t>  (Patent law)</a:t>
            </a:r>
            <a:endParaRPr lang="ja-JP" altLang="en-US" sz="3600" dirty="0" smtClean="0">
              <a:solidFill>
                <a:schemeClr val="accent5"/>
              </a:solidFill>
              <a:latin typeface="Arial"/>
              <a:cs typeface="Arial"/>
            </a:endParaRPr>
          </a:p>
        </p:txBody>
      </p:sp>
      <p:grpSp>
        <p:nvGrpSpPr>
          <p:cNvPr id="12291" name="グループ化 8"/>
          <p:cNvGrpSpPr>
            <a:grpSpLocks/>
          </p:cNvGrpSpPr>
          <p:nvPr/>
        </p:nvGrpSpPr>
        <p:grpSpPr bwMode="auto">
          <a:xfrm>
            <a:off x="1102782" y="1697038"/>
            <a:ext cx="4705348" cy="4321175"/>
            <a:chOff x="827582" y="1698226"/>
            <a:chExt cx="3528392" cy="4320480"/>
          </a:xfrm>
        </p:grpSpPr>
        <p:sp>
          <p:nvSpPr>
            <p:cNvPr id="8" name="角丸四角形 7"/>
            <p:cNvSpPr/>
            <p:nvPr/>
          </p:nvSpPr>
          <p:spPr>
            <a:xfrm>
              <a:off x="827582" y="1698226"/>
              <a:ext cx="3528392" cy="432048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Arial"/>
                <a:cs typeface="Arial"/>
              </a:endParaRPr>
            </a:p>
          </p:txBody>
        </p:sp>
        <p:sp>
          <p:nvSpPr>
            <p:cNvPr id="4" name="テキスト ボックス 3"/>
            <p:cNvSpPr txBox="1"/>
            <p:nvPr/>
          </p:nvSpPr>
          <p:spPr>
            <a:xfrm>
              <a:off x="827582" y="1698226"/>
              <a:ext cx="3528392" cy="3692725"/>
            </a:xfrm>
            <a:prstGeom prst="rect">
              <a:avLst/>
            </a:prstGeom>
            <a:noFill/>
            <a:ln>
              <a:noFill/>
            </a:ln>
          </p:spPr>
          <p:txBody>
            <a:bodyPr>
              <a:spAutoFit/>
            </a:bodyPr>
            <a:lstStyle/>
            <a:p>
              <a:pPr>
                <a:defRPr/>
              </a:pPr>
              <a:endParaRPr lang="en-US" altLang="ja-JP" sz="2400" b="1" dirty="0" smtClean="0">
                <a:solidFill>
                  <a:srgbClr val="FF0000"/>
                </a:solidFill>
                <a:latin typeface="Arial"/>
                <a:cs typeface="Arial"/>
              </a:endParaRPr>
            </a:p>
            <a:p>
              <a:pPr>
                <a:defRPr/>
              </a:pPr>
              <a:r>
                <a:rPr lang="en-US" altLang="ja-JP" sz="2400" b="1" dirty="0" smtClean="0">
                  <a:solidFill>
                    <a:srgbClr val="FF0000"/>
                  </a:solidFill>
                  <a:latin typeface="Arial"/>
                  <a:cs typeface="Arial"/>
                </a:rPr>
                <a:t>Newly </a:t>
              </a:r>
              <a:r>
                <a:rPr lang="en-US" altLang="ja-JP" sz="2400" b="1" dirty="0">
                  <a:solidFill>
                    <a:srgbClr val="FF0000"/>
                  </a:solidFill>
                  <a:latin typeface="Arial"/>
                  <a:cs typeface="Arial"/>
                </a:rPr>
                <a:t>introduced Objects for </a:t>
              </a:r>
              <a:r>
                <a:rPr lang="en-US" altLang="ja-JP" sz="2400" b="1" dirty="0" smtClean="0">
                  <a:solidFill>
                    <a:srgbClr val="FF0000"/>
                  </a:solidFill>
                  <a:latin typeface="Arial"/>
                  <a:cs typeface="Arial"/>
                </a:rPr>
                <a:t>PTE</a:t>
              </a:r>
            </a:p>
            <a:p>
              <a:pPr>
                <a:defRPr/>
              </a:pPr>
              <a:endParaRPr lang="en-US" altLang="ja-JP" b="1" dirty="0" smtClean="0">
                <a:latin typeface="Arial"/>
                <a:cs typeface="Arial"/>
              </a:endParaRPr>
            </a:p>
            <a:p>
              <a:pPr>
                <a:defRPr/>
              </a:pPr>
              <a:endParaRPr lang="en-US" altLang="ja-JP" b="1" dirty="0">
                <a:latin typeface="Arial"/>
                <a:cs typeface="Arial"/>
              </a:endParaRPr>
            </a:p>
            <a:p>
              <a:pPr>
                <a:defRPr/>
              </a:pPr>
              <a:r>
                <a:rPr lang="ja-JP" altLang="en-US" b="1" dirty="0">
                  <a:latin typeface="Arial"/>
                  <a:cs typeface="Arial"/>
                </a:rPr>
                <a:t>◇</a:t>
              </a:r>
              <a:r>
                <a:rPr lang="en-US" altLang="ja-JP" b="1" dirty="0" smtClean="0">
                  <a:latin typeface="Arial"/>
                  <a:cs typeface="Arial"/>
                </a:rPr>
                <a:t> Cell </a:t>
              </a:r>
              <a:r>
                <a:rPr lang="en-US" altLang="ja-JP" b="1" dirty="0">
                  <a:latin typeface="Arial"/>
                  <a:cs typeface="Arial"/>
                </a:rPr>
                <a:t>sheet </a:t>
              </a:r>
            </a:p>
            <a:p>
              <a:pPr>
                <a:defRPr/>
              </a:pPr>
              <a:r>
                <a:rPr lang="en-US" altLang="ja-JP" b="1" dirty="0">
                  <a:latin typeface="Arial"/>
                  <a:cs typeface="Arial"/>
                </a:rPr>
                <a:t>     (Cornea, Cardiac Stem Cell- </a:t>
              </a:r>
              <a:r>
                <a:rPr lang="en-US" altLang="ja-JP" b="1" dirty="0" smtClean="0">
                  <a:latin typeface="Arial"/>
                  <a:cs typeface="Arial"/>
                </a:rPr>
                <a:t>Sheet)</a:t>
              </a:r>
            </a:p>
            <a:p>
              <a:pPr>
                <a:defRPr/>
              </a:pPr>
              <a:endParaRPr lang="en-US" altLang="ja-JP" b="1" dirty="0">
                <a:latin typeface="Arial"/>
                <a:cs typeface="Arial"/>
              </a:endParaRPr>
            </a:p>
            <a:p>
              <a:pPr>
                <a:defRPr/>
              </a:pPr>
              <a:r>
                <a:rPr lang="ja-JP" altLang="en-US" b="1" dirty="0">
                  <a:latin typeface="Arial"/>
                  <a:cs typeface="Arial"/>
                </a:rPr>
                <a:t>◇</a:t>
              </a:r>
              <a:r>
                <a:rPr lang="en-US" altLang="ja-JP" b="1" dirty="0" smtClean="0">
                  <a:latin typeface="Arial"/>
                  <a:cs typeface="Arial"/>
                </a:rPr>
                <a:t>  </a:t>
              </a:r>
              <a:r>
                <a:rPr lang="en-US" altLang="ja-JP" b="1" dirty="0">
                  <a:latin typeface="Arial"/>
                  <a:cs typeface="Arial"/>
                </a:rPr>
                <a:t>Autologous Cultured Epidermis</a:t>
              </a:r>
            </a:p>
            <a:p>
              <a:pPr>
                <a:defRPr/>
              </a:pPr>
              <a:r>
                <a:rPr lang="en-US" altLang="ja-JP" b="1" dirty="0">
                  <a:latin typeface="Arial"/>
                  <a:cs typeface="Arial"/>
                </a:rPr>
                <a:t>     (Cornea, skin, cartilage)</a:t>
              </a:r>
            </a:p>
            <a:p>
              <a:pPr>
                <a:defRPr/>
              </a:pPr>
              <a:endParaRPr lang="en-US" altLang="ja-JP" b="1" dirty="0">
                <a:latin typeface="Arial"/>
                <a:cs typeface="Arial"/>
              </a:endParaRPr>
            </a:p>
            <a:p>
              <a:pPr>
                <a:defRPr/>
              </a:pPr>
              <a:r>
                <a:rPr lang="en-US" altLang="ja-JP" b="1" dirty="0">
                  <a:latin typeface="Arial"/>
                  <a:cs typeface="Arial"/>
                </a:rPr>
                <a:t>                                 </a:t>
              </a:r>
              <a:endParaRPr lang="ja-JP" altLang="en-US" dirty="0">
                <a:latin typeface="Arial"/>
                <a:cs typeface="Arial"/>
              </a:endParaRPr>
            </a:p>
          </p:txBody>
        </p:sp>
      </p:grpSp>
      <p:grpSp>
        <p:nvGrpSpPr>
          <p:cNvPr id="12292" name="グループ化 20"/>
          <p:cNvGrpSpPr>
            <a:grpSpLocks/>
          </p:cNvGrpSpPr>
          <p:nvPr/>
        </p:nvGrpSpPr>
        <p:grpSpPr bwMode="auto">
          <a:xfrm>
            <a:off x="6102352" y="1697038"/>
            <a:ext cx="4703233" cy="4319587"/>
            <a:chOff x="827584" y="1700808"/>
            <a:chExt cx="3528392" cy="4320480"/>
          </a:xfrm>
          <a:solidFill>
            <a:schemeClr val="accent1">
              <a:lumMod val="40000"/>
              <a:lumOff val="60000"/>
            </a:schemeClr>
          </a:solidFill>
        </p:grpSpPr>
        <p:sp>
          <p:nvSpPr>
            <p:cNvPr id="22" name="角丸四角形 21"/>
            <p:cNvSpPr/>
            <p:nvPr/>
          </p:nvSpPr>
          <p:spPr>
            <a:xfrm>
              <a:off x="827584" y="1700808"/>
              <a:ext cx="3528392" cy="43204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Arial"/>
                <a:cs typeface="Arial"/>
              </a:endParaRPr>
            </a:p>
          </p:txBody>
        </p:sp>
        <p:sp>
          <p:nvSpPr>
            <p:cNvPr id="23" name="テキスト ボックス 22"/>
            <p:cNvSpPr txBox="1"/>
            <p:nvPr/>
          </p:nvSpPr>
          <p:spPr>
            <a:xfrm>
              <a:off x="908547" y="2102615"/>
              <a:ext cx="3366465" cy="2029243"/>
            </a:xfrm>
            <a:prstGeom prst="rect">
              <a:avLst/>
            </a:prstGeom>
            <a:grpFill/>
          </p:spPr>
          <p:txBody>
            <a:bodyPr wrap="square">
              <a:spAutoFit/>
            </a:bodyPr>
            <a:lstStyle/>
            <a:p>
              <a:pPr>
                <a:defRPr/>
              </a:pPr>
              <a:r>
                <a:rPr lang="en-US" altLang="ja-JP" sz="2400" b="1" dirty="0">
                  <a:solidFill>
                    <a:srgbClr val="FF0000"/>
                  </a:solidFill>
                  <a:latin typeface="Arial"/>
                  <a:cs typeface="Arial"/>
                </a:rPr>
                <a:t>Objects more easily applied for PTE</a:t>
              </a:r>
            </a:p>
            <a:p>
              <a:pPr>
                <a:defRPr/>
              </a:pPr>
              <a:endParaRPr lang="ja-JP" altLang="en-US" sz="2400" b="1" dirty="0">
                <a:solidFill>
                  <a:schemeClr val="accent6"/>
                </a:solidFill>
                <a:latin typeface="Arial"/>
                <a:cs typeface="Arial"/>
              </a:endParaRPr>
            </a:p>
            <a:p>
              <a:pPr>
                <a:defRPr/>
              </a:pPr>
              <a:r>
                <a:rPr lang="ja-JP" altLang="en-US" b="1" dirty="0">
                  <a:latin typeface="Arial"/>
                  <a:cs typeface="Arial"/>
                </a:rPr>
                <a:t>◇ </a:t>
              </a:r>
              <a:r>
                <a:rPr lang="en-US" altLang="ja-JP" b="1" dirty="0" smtClean="0">
                  <a:latin typeface="Arial"/>
                  <a:cs typeface="Arial"/>
                </a:rPr>
                <a:t>Viral </a:t>
              </a:r>
              <a:r>
                <a:rPr lang="en-US" altLang="ja-JP" b="1" dirty="0">
                  <a:latin typeface="Arial"/>
                  <a:cs typeface="Arial"/>
                </a:rPr>
                <a:t>vector</a:t>
              </a:r>
            </a:p>
            <a:p>
              <a:pPr>
                <a:defRPr/>
              </a:pPr>
              <a:endParaRPr lang="en-US" altLang="ja-JP" b="1" dirty="0">
                <a:latin typeface="Arial"/>
                <a:cs typeface="Arial"/>
              </a:endParaRPr>
            </a:p>
            <a:p>
              <a:pPr>
                <a:defRPr/>
              </a:pPr>
              <a:r>
                <a:rPr lang="en-US" altLang="ja-JP" b="1" dirty="0">
                  <a:latin typeface="Arial"/>
                  <a:cs typeface="Arial"/>
                </a:rPr>
                <a:t>                                 </a:t>
              </a:r>
              <a:endParaRPr lang="ja-JP" altLang="en-US" dirty="0">
                <a:latin typeface="Arial"/>
                <a:cs typeface="Arial"/>
              </a:endParaRPr>
            </a:p>
          </p:txBody>
        </p:sp>
      </p:grpSp>
      <p:sp>
        <p:nvSpPr>
          <p:cNvPr id="2" name="スライド番号プレースホルダー 1"/>
          <p:cNvSpPr>
            <a:spLocks noGrp="1"/>
          </p:cNvSpPr>
          <p:nvPr>
            <p:ph type="sldNum" sz="quarter" idx="12"/>
          </p:nvPr>
        </p:nvSpPr>
        <p:spPr/>
        <p:txBody>
          <a:bodyPr/>
          <a:lstStyle/>
          <a:p>
            <a:pPr>
              <a:defRPr/>
            </a:pPr>
            <a:fld id="{9706566E-6553-453C-B29D-FC0DE8394E7C}" type="slidenum">
              <a:rPr lang="en-US" altLang="ja-JP" smtClean="0"/>
              <a:pPr>
                <a:defRPr/>
              </a:pPr>
              <a:t>35</a:t>
            </a:fld>
            <a:endParaRPr lang="en-US" altLang="ja-JP"/>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907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112433" y="1717011"/>
            <a:ext cx="10079567" cy="4497387"/>
          </a:xfrm>
        </p:spPr>
        <p:txBody>
          <a:bodyPr/>
          <a:lstStyle/>
          <a:p>
            <a:pPr marL="536575" lvl="4" indent="-536575" eaLnBrk="1" hangingPunct="1">
              <a:buFontTx/>
              <a:buNone/>
              <a:defRPr/>
            </a:pPr>
            <a:r>
              <a:rPr lang="en-US" altLang="ja-JP" sz="2400" dirty="0" smtClean="0"/>
              <a:t>(1)  Cell products which is used to regenerate a body structure</a:t>
            </a:r>
          </a:p>
          <a:p>
            <a:pPr marL="0" lvl="4" indent="0" eaLnBrk="1" hangingPunct="1">
              <a:buFontTx/>
              <a:buNone/>
              <a:defRPr/>
            </a:pPr>
            <a:endParaRPr lang="en-US" altLang="ja-JP" sz="2400" dirty="0" smtClean="0"/>
          </a:p>
          <a:p>
            <a:pPr marL="0" lvl="4" indent="0" eaLnBrk="1" hangingPunct="1">
              <a:buFontTx/>
              <a:buNone/>
              <a:defRPr/>
            </a:pPr>
            <a:endParaRPr lang="en-US" altLang="ja-JP" sz="2400" dirty="0"/>
          </a:p>
        </p:txBody>
      </p:sp>
      <p:pic>
        <p:nvPicPr>
          <p:cNvPr id="1331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7920" y="2804170"/>
            <a:ext cx="7584016"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a:xfrm>
            <a:off x="762000" y="427038"/>
            <a:ext cx="10972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en-US" altLang="ja-JP" sz="3600" dirty="0" smtClean="0">
                <a:solidFill>
                  <a:schemeClr val="accent5"/>
                </a:solidFill>
                <a:latin typeface="Arial"/>
                <a:cs typeface="Arial"/>
              </a:rPr>
              <a:t>New Objects for PTE  (Patent law)</a:t>
            </a:r>
            <a:endParaRPr lang="ja-JP" altLang="en-US" sz="3600" dirty="0" smtClean="0">
              <a:solidFill>
                <a:schemeClr val="accent5"/>
              </a:solidFill>
              <a:latin typeface="Arial"/>
              <a:cs typeface="Aria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9780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647567" y="1483541"/>
            <a:ext cx="10972800" cy="4525963"/>
          </a:xfrm>
        </p:spPr>
        <p:txBody>
          <a:bodyPr/>
          <a:lstStyle/>
          <a:p>
            <a:pPr marL="536575" lvl="4" indent="-536575" eaLnBrk="1" hangingPunct="1">
              <a:buFontTx/>
              <a:buNone/>
              <a:defRPr/>
            </a:pPr>
            <a:r>
              <a:rPr lang="en-US" altLang="ja-JP" sz="2400" dirty="0" smtClean="0"/>
              <a:t>(2)  Cell products which is used for the treatment of diseases</a:t>
            </a:r>
          </a:p>
          <a:p>
            <a:pPr marL="0" lvl="4" indent="0" eaLnBrk="1" hangingPunct="1">
              <a:buFontTx/>
              <a:buNone/>
              <a:defRPr/>
            </a:pPr>
            <a:endParaRPr lang="en-US" altLang="ja-JP" sz="2400" dirty="0"/>
          </a:p>
        </p:txBody>
      </p:sp>
      <p:pic>
        <p:nvPicPr>
          <p:cNvPr id="14340"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0651" y="2781301"/>
            <a:ext cx="90297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1"/>
          <p:cNvSpPr txBox="1">
            <a:spLocks/>
          </p:cNvSpPr>
          <p:nvPr/>
        </p:nvSpPr>
        <p:spPr>
          <a:xfrm>
            <a:off x="762000" y="427038"/>
            <a:ext cx="10972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en-US" altLang="ja-JP" sz="3600" dirty="0" smtClean="0">
                <a:solidFill>
                  <a:schemeClr val="accent5"/>
                </a:solidFill>
                <a:latin typeface="Arial"/>
                <a:cs typeface="Arial"/>
              </a:rPr>
              <a:t>New Objects for PTE  (Patent law)</a:t>
            </a:r>
            <a:endParaRPr lang="ja-JP" altLang="en-US" sz="3600" dirty="0" smtClean="0">
              <a:solidFill>
                <a:schemeClr val="accent5"/>
              </a:solidFill>
              <a:latin typeface="Arial"/>
              <a:cs typeface="Aria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504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536575" lvl="4" indent="-536575" eaLnBrk="1" hangingPunct="1">
              <a:buFontTx/>
              <a:buNone/>
              <a:defRPr/>
            </a:pPr>
            <a:r>
              <a:rPr lang="en-US" altLang="ja-JP" sz="2400" dirty="0" smtClean="0"/>
              <a:t>(3)  Products which is introduced into the human cells for the purpose of gene therapy</a:t>
            </a:r>
          </a:p>
          <a:p>
            <a:pPr marL="0" lvl="4" indent="0" eaLnBrk="1" hangingPunct="1">
              <a:buFontTx/>
              <a:buNone/>
              <a:defRPr/>
            </a:pPr>
            <a:endParaRPr lang="en-US" altLang="ja-JP" sz="2400" dirty="0" smtClean="0"/>
          </a:p>
          <a:p>
            <a:pPr marL="0" lvl="4" indent="0" eaLnBrk="1" hangingPunct="1">
              <a:buFontTx/>
              <a:buNone/>
              <a:defRPr/>
            </a:pPr>
            <a:endParaRPr lang="en-US" altLang="ja-JP" sz="2400" dirty="0"/>
          </a:p>
        </p:txBody>
      </p:sp>
      <p:pic>
        <p:nvPicPr>
          <p:cNvPr id="1536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7084" y="2556175"/>
            <a:ext cx="9082616"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1"/>
          <p:cNvSpPr txBox="1">
            <a:spLocks/>
          </p:cNvSpPr>
          <p:nvPr/>
        </p:nvSpPr>
        <p:spPr>
          <a:xfrm>
            <a:off x="762000" y="427038"/>
            <a:ext cx="10972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en-US" altLang="ja-JP" sz="3600" dirty="0" smtClean="0">
                <a:solidFill>
                  <a:schemeClr val="accent5"/>
                </a:solidFill>
                <a:latin typeface="Arial"/>
                <a:cs typeface="Arial"/>
              </a:rPr>
              <a:t>New Objects for PTE  (Patent law)</a:t>
            </a:r>
            <a:endParaRPr lang="ja-JP" altLang="en-US" sz="3600" dirty="0" smtClean="0">
              <a:solidFill>
                <a:schemeClr val="accent5"/>
              </a:solidFill>
              <a:latin typeface="Arial"/>
              <a:cs typeface="Aria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13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defRPr/>
            </a:pPr>
            <a:r>
              <a:rPr lang="en-US" altLang="ja-JP" sz="3600" dirty="0" smtClean="0">
                <a:solidFill>
                  <a:schemeClr val="accent5"/>
                </a:solidFill>
                <a:latin typeface="Arial"/>
                <a:cs typeface="Arial"/>
              </a:rPr>
              <a:t>Revision of Pharmaceutical Affairs Law</a:t>
            </a:r>
          </a:p>
        </p:txBody>
      </p:sp>
      <p:sp>
        <p:nvSpPr>
          <p:cNvPr id="5123" name="Rectangle 3"/>
          <p:cNvSpPr>
            <a:spLocks noGrp="1" noChangeArrowheads="1"/>
          </p:cNvSpPr>
          <p:nvPr>
            <p:ph idx="1"/>
          </p:nvPr>
        </p:nvSpPr>
        <p:spPr>
          <a:xfrm>
            <a:off x="2565461" y="1600035"/>
            <a:ext cx="8915400" cy="3777622"/>
          </a:xfrm>
        </p:spPr>
        <p:txBody>
          <a:bodyPr/>
          <a:lstStyle/>
          <a:p>
            <a:pPr marL="342900" lvl="4" indent="-342900" eaLnBrk="1" hangingPunct="1">
              <a:buFont typeface="Wingdings" panose="05000000000000000000" pitchFamily="2" charset="2"/>
              <a:buChar char="l"/>
              <a:defRPr/>
            </a:pPr>
            <a:r>
              <a:rPr lang="en-US" altLang="ja-JP" sz="2400" dirty="0" smtClean="0">
                <a:solidFill>
                  <a:schemeClr val="accent2"/>
                </a:solidFill>
                <a:latin typeface="Arial"/>
                <a:cs typeface="Arial"/>
              </a:rPr>
              <a:t>New manufacturing approval </a:t>
            </a:r>
            <a:r>
              <a:rPr lang="en-US" altLang="ja-JP" sz="2400" dirty="0">
                <a:solidFill>
                  <a:schemeClr val="accent2"/>
                </a:solidFill>
                <a:latin typeface="Arial"/>
                <a:cs typeface="Arial"/>
              </a:rPr>
              <a:t>system </a:t>
            </a:r>
            <a:r>
              <a:rPr lang="en-US" altLang="ja-JP" sz="2400" dirty="0" smtClean="0">
                <a:solidFill>
                  <a:schemeClr val="accent2"/>
                </a:solidFill>
                <a:latin typeface="Arial"/>
                <a:cs typeface="Arial"/>
              </a:rPr>
              <a:t>for Regenerative </a:t>
            </a:r>
            <a:r>
              <a:rPr lang="en-US" altLang="ja-JP" sz="2400" dirty="0">
                <a:solidFill>
                  <a:schemeClr val="accent2"/>
                </a:solidFill>
                <a:latin typeface="Arial"/>
                <a:cs typeface="Arial"/>
              </a:rPr>
              <a:t>Medical Products </a:t>
            </a:r>
            <a:endParaRPr lang="en-US" altLang="ja-JP" sz="2400" dirty="0" smtClean="0">
              <a:solidFill>
                <a:schemeClr val="accent2"/>
              </a:solidFill>
              <a:latin typeface="Arial"/>
              <a:cs typeface="Arial"/>
            </a:endParaRPr>
          </a:p>
          <a:p>
            <a:pPr marL="0" lvl="4" indent="0" eaLnBrk="1" hangingPunct="1">
              <a:buFontTx/>
              <a:buNone/>
              <a:defRPr/>
            </a:pPr>
            <a:endParaRPr lang="en-US" altLang="ja-JP" sz="2400" dirty="0" smtClean="0">
              <a:latin typeface="Arial"/>
              <a:cs typeface="Arial"/>
            </a:endParaRPr>
          </a:p>
          <a:p>
            <a:pPr marL="0" lvl="4" indent="0" eaLnBrk="1" hangingPunct="1">
              <a:buFontTx/>
              <a:buNone/>
              <a:defRPr/>
            </a:pPr>
            <a:endParaRPr lang="en-US" altLang="ja-JP" sz="2400" dirty="0">
              <a:latin typeface="Arial"/>
              <a:cs typeface="Arial"/>
            </a:endParaRPr>
          </a:p>
        </p:txBody>
      </p:sp>
      <p:pic>
        <p:nvPicPr>
          <p:cNvPr id="13316" name="図 1"/>
          <p:cNvPicPr>
            <a:picLocks noChangeAspect="1"/>
          </p:cNvPicPr>
          <p:nvPr/>
        </p:nvPicPr>
        <p:blipFill>
          <a:blip r:embed="rId3">
            <a:extLst>
              <a:ext uri="{28A0092B-C50C-407E-A947-70E740481C1C}">
                <a14:useLocalDpi xmlns:a14="http://schemas.microsoft.com/office/drawing/2010/main" val="0"/>
              </a:ext>
            </a:extLst>
          </a:blip>
          <a:srcRect b="5508"/>
          <a:stretch>
            <a:fillRect/>
          </a:stretch>
        </p:blipFill>
        <p:spPr bwMode="auto">
          <a:xfrm>
            <a:off x="1200152" y="2420938"/>
            <a:ext cx="10560049"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テキスト ボックス 3"/>
          <p:cNvSpPr txBox="1">
            <a:spLocks noChangeArrowheads="1"/>
          </p:cNvSpPr>
          <p:nvPr/>
        </p:nvSpPr>
        <p:spPr bwMode="auto">
          <a:xfrm>
            <a:off x="9457267" y="5661026"/>
            <a:ext cx="870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a:solidFill>
                  <a:schemeClr val="bg1"/>
                </a:solidFill>
                <a:latin typeface="Arial"/>
                <a:cs typeface="Arial"/>
              </a:rPr>
              <a:t>approval</a:t>
            </a:r>
            <a:endParaRPr lang="ja-JP" altLang="en-US" sz="1400">
              <a:solidFill>
                <a:schemeClr val="bg1"/>
              </a:solidFill>
              <a:latin typeface="Arial"/>
              <a:cs typeface="Arial"/>
            </a:endParaRPr>
          </a:p>
        </p:txBody>
      </p:sp>
      <p:sp>
        <p:nvSpPr>
          <p:cNvPr id="13318" name="テキスト ボックス 6"/>
          <p:cNvSpPr txBox="1">
            <a:spLocks noChangeArrowheads="1"/>
          </p:cNvSpPr>
          <p:nvPr/>
        </p:nvSpPr>
        <p:spPr bwMode="auto">
          <a:xfrm>
            <a:off x="7901517" y="4652964"/>
            <a:ext cx="1649811"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latin typeface="Arial"/>
                <a:cs typeface="Arial"/>
              </a:rPr>
              <a:t>2</a:t>
            </a:r>
            <a:r>
              <a:rPr lang="en-US" altLang="ja-JP" sz="1800" baseline="30000">
                <a:latin typeface="Arial"/>
                <a:cs typeface="Arial"/>
              </a:rPr>
              <a:t>nd</a:t>
            </a:r>
            <a:r>
              <a:rPr lang="en-US" altLang="ja-JP" sz="1800">
                <a:latin typeface="Arial"/>
                <a:cs typeface="Arial"/>
              </a:rPr>
              <a:t> application</a:t>
            </a:r>
            <a:endParaRPr lang="ja-JP" altLang="en-US" sz="1800">
              <a:latin typeface="Arial"/>
              <a:cs typeface="Arial"/>
            </a:endParaRPr>
          </a:p>
        </p:txBody>
      </p:sp>
      <p:cxnSp>
        <p:nvCxnSpPr>
          <p:cNvPr id="9" name="直線矢印コネクタ 8"/>
          <p:cNvCxnSpPr/>
          <p:nvPr/>
        </p:nvCxnSpPr>
        <p:spPr>
          <a:xfrm>
            <a:off x="8784167" y="5022851"/>
            <a:ext cx="0" cy="7096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0" name="テキスト ボックス 9"/>
          <p:cNvSpPr txBox="1">
            <a:spLocks noChangeArrowheads="1"/>
          </p:cNvSpPr>
          <p:nvPr/>
        </p:nvSpPr>
        <p:spPr bwMode="auto">
          <a:xfrm>
            <a:off x="1968500" y="4006851"/>
            <a:ext cx="4320117"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00">
                <a:latin typeface="Arial"/>
                <a:cs typeface="Arial"/>
              </a:rPr>
              <a:t>clinical trial</a:t>
            </a:r>
          </a:p>
          <a:p>
            <a:pPr eaLnBrk="1" hangingPunct="1">
              <a:spcBef>
                <a:spcPct val="0"/>
              </a:spcBef>
              <a:buFontTx/>
              <a:buNone/>
            </a:pPr>
            <a:r>
              <a:rPr lang="en-US" altLang="ja-JP" sz="1600">
                <a:latin typeface="Arial"/>
                <a:cs typeface="Arial"/>
              </a:rPr>
              <a:t>(</a:t>
            </a:r>
            <a:r>
              <a:rPr lang="en-US" altLang="ja-JP" sz="1600">
                <a:solidFill>
                  <a:srgbClr val="FF0000"/>
                </a:solidFill>
                <a:latin typeface="Arial"/>
                <a:cs typeface="Arial"/>
              </a:rPr>
              <a:t>presumption</a:t>
            </a:r>
            <a:r>
              <a:rPr lang="en-US" altLang="ja-JP" sz="1600">
                <a:latin typeface="Arial"/>
                <a:cs typeface="Arial"/>
              </a:rPr>
              <a:t> of effectiveness and confirmation of safeness) </a:t>
            </a:r>
            <a:endParaRPr lang="ja-JP" altLang="en-US" sz="1600">
              <a:latin typeface="Arial"/>
              <a:cs typeface="Arial"/>
            </a:endParaRPr>
          </a:p>
        </p:txBody>
      </p:sp>
      <p:cxnSp>
        <p:nvCxnSpPr>
          <p:cNvPr id="12" name="直線矢印コネクタ 11"/>
          <p:cNvCxnSpPr/>
          <p:nvPr/>
        </p:nvCxnSpPr>
        <p:spPr>
          <a:xfrm>
            <a:off x="3215217" y="4837113"/>
            <a:ext cx="0" cy="8239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2" name="テキスト ボックス 3"/>
          <p:cNvSpPr txBox="1">
            <a:spLocks noChangeArrowheads="1"/>
          </p:cNvSpPr>
          <p:nvPr/>
        </p:nvSpPr>
        <p:spPr bwMode="auto">
          <a:xfrm>
            <a:off x="1291167" y="2462214"/>
            <a:ext cx="5352747"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latin typeface="Arial"/>
                <a:cs typeface="Arial"/>
              </a:rPr>
              <a:t>Conventional approval system for pharmaceuticals</a:t>
            </a:r>
            <a:endParaRPr lang="ja-JP" altLang="en-US" sz="1800">
              <a:latin typeface="Arial"/>
              <a:cs typeface="Arial"/>
            </a:endParaRPr>
          </a:p>
        </p:txBody>
      </p:sp>
      <p:sp>
        <p:nvSpPr>
          <p:cNvPr id="2" name="スライド番号プレースホルダー 1"/>
          <p:cNvSpPr>
            <a:spLocks noGrp="1"/>
          </p:cNvSpPr>
          <p:nvPr>
            <p:ph type="sldNum" sz="quarter" idx="12"/>
          </p:nvPr>
        </p:nvSpPr>
        <p:spPr/>
        <p:txBody>
          <a:bodyPr/>
          <a:lstStyle/>
          <a:p>
            <a:pPr>
              <a:defRPr/>
            </a:pPr>
            <a:fld id="{9706566E-6553-453C-B29D-FC0DE8394E7C}" type="slidenum">
              <a:rPr lang="en-US" altLang="ja-JP" smtClean="0"/>
              <a:pPr>
                <a:defRPr/>
              </a:pPr>
              <a:t>39</a:t>
            </a:fld>
            <a:endParaRPr lang="en-US" altLang="ja-JP"/>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144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2065503" y="362835"/>
            <a:ext cx="8912225" cy="1281112"/>
          </a:xfrm>
        </p:spPr>
        <p:txBody>
          <a:bodyPr>
            <a:normAutofit/>
          </a:bodyPr>
          <a:lstStyle/>
          <a:p>
            <a:r>
              <a:rPr lang="en-US" altLang="ja-JP" sz="3600" dirty="0" smtClean="0">
                <a:solidFill>
                  <a:schemeClr val="accent5"/>
                </a:solidFill>
                <a:latin typeface="Arial" panose="020B0604020202020204" pitchFamily="34" charset="0"/>
                <a:cs typeface="Arial" panose="020B0604020202020204" pitchFamily="34" charset="0"/>
              </a:rPr>
              <a:t>Overview: Double track protection</a:t>
            </a:r>
            <a:endParaRPr lang="ja-JP" altLang="en-US" sz="3600" dirty="0" smtClean="0">
              <a:solidFill>
                <a:schemeClr val="accent5"/>
              </a:solidFill>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4</a:t>
            </a:fld>
            <a:endParaRPr lang="en-US" altLang="ja-JP" dirty="0">
              <a:latin typeface="Arial" panose="020B0604020202020204" pitchFamily="34" charset="0"/>
              <a:cs typeface="Arial" panose="020B0604020202020204" pitchFamily="34" charset="0"/>
            </a:endParaRPr>
          </a:p>
        </p:txBody>
      </p:sp>
      <p:cxnSp>
        <p:nvCxnSpPr>
          <p:cNvPr id="25604" name="AutoShape 1035"/>
          <p:cNvCxnSpPr>
            <a:cxnSpLocks noChangeShapeType="1"/>
          </p:cNvCxnSpPr>
          <p:nvPr/>
        </p:nvCxnSpPr>
        <p:spPr bwMode="auto">
          <a:xfrm flipV="1">
            <a:off x="898690" y="3318927"/>
            <a:ext cx="10750550" cy="26987"/>
          </a:xfrm>
          <a:prstGeom prst="straightConnector1">
            <a:avLst/>
          </a:prstGeom>
          <a:noFill/>
          <a:ln w="9525">
            <a:solidFill>
              <a:schemeClr val="tx1"/>
            </a:solidFill>
            <a:round/>
            <a:headEnd/>
            <a:tailEnd/>
          </a:ln>
        </p:spPr>
      </p:cxnSp>
      <p:sp>
        <p:nvSpPr>
          <p:cNvPr id="25605" name="Rectangle 1038"/>
          <p:cNvSpPr>
            <a:spLocks noChangeArrowheads="1"/>
          </p:cNvSpPr>
          <p:nvPr/>
        </p:nvSpPr>
        <p:spPr bwMode="auto">
          <a:xfrm>
            <a:off x="4902365" y="3253839"/>
            <a:ext cx="4178300" cy="82550"/>
          </a:xfrm>
          <a:prstGeom prst="rect">
            <a:avLst/>
          </a:prstGeom>
          <a:solidFill>
            <a:schemeClr val="accent1"/>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25606" name="AutoShape 1068"/>
          <p:cNvCxnSpPr>
            <a:cxnSpLocks noChangeShapeType="1"/>
          </p:cNvCxnSpPr>
          <p:nvPr/>
        </p:nvCxnSpPr>
        <p:spPr bwMode="auto">
          <a:xfrm>
            <a:off x="9093365" y="3025239"/>
            <a:ext cx="1588" cy="576263"/>
          </a:xfrm>
          <a:prstGeom prst="straightConnector1">
            <a:avLst/>
          </a:prstGeom>
          <a:noFill/>
          <a:ln w="9525">
            <a:solidFill>
              <a:schemeClr val="tx1"/>
            </a:solidFill>
            <a:round/>
            <a:headEnd/>
            <a:tailEnd/>
          </a:ln>
        </p:spPr>
      </p:cxnSp>
      <p:cxnSp>
        <p:nvCxnSpPr>
          <p:cNvPr id="25607" name="AutoShape 1068"/>
          <p:cNvCxnSpPr>
            <a:cxnSpLocks noChangeShapeType="1"/>
          </p:cNvCxnSpPr>
          <p:nvPr/>
        </p:nvCxnSpPr>
        <p:spPr bwMode="auto">
          <a:xfrm>
            <a:off x="3137065" y="3053814"/>
            <a:ext cx="1588" cy="576263"/>
          </a:xfrm>
          <a:prstGeom prst="straightConnector1">
            <a:avLst/>
          </a:prstGeom>
          <a:noFill/>
          <a:ln w="9525">
            <a:solidFill>
              <a:schemeClr val="tx1"/>
            </a:solidFill>
            <a:round/>
            <a:headEnd/>
            <a:tailEnd/>
          </a:ln>
        </p:spPr>
      </p:cxnSp>
      <p:sp>
        <p:nvSpPr>
          <p:cNvPr id="25608" name="Text Box 1058"/>
          <p:cNvSpPr txBox="1">
            <a:spLocks noChangeArrowheads="1"/>
          </p:cNvSpPr>
          <p:nvPr/>
        </p:nvSpPr>
        <p:spPr bwMode="auto">
          <a:xfrm>
            <a:off x="8325015" y="2531527"/>
            <a:ext cx="1600200" cy="523875"/>
          </a:xfrm>
          <a:prstGeom prst="rect">
            <a:avLst/>
          </a:prstGeom>
          <a:noFill/>
          <a:ln w="9525">
            <a:noFill/>
            <a:miter lim="800000"/>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rPr>
              <a:t>Original </a:t>
            </a:r>
          </a:p>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rPr>
              <a:t>Expiry Date</a:t>
            </a:r>
          </a:p>
        </p:txBody>
      </p:sp>
      <p:sp>
        <p:nvSpPr>
          <p:cNvPr id="25609" name="Text Box 1064"/>
          <p:cNvSpPr txBox="1">
            <a:spLocks noChangeArrowheads="1"/>
          </p:cNvSpPr>
          <p:nvPr/>
        </p:nvSpPr>
        <p:spPr bwMode="auto">
          <a:xfrm>
            <a:off x="3702215" y="2596614"/>
            <a:ext cx="2438400" cy="525463"/>
          </a:xfrm>
          <a:prstGeom prst="rect">
            <a:avLst/>
          </a:prstGeom>
          <a:noFill/>
          <a:ln w="9525">
            <a:noFill/>
            <a:miter lim="800000"/>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a:solidFill>
                  <a:srgbClr val="002060"/>
                </a:solidFill>
                <a:latin typeface="Arial" panose="020B0604020202020204" pitchFamily="34" charset="0"/>
                <a:ea typeface="ＭＳ ゴシック" pitchFamily="49" charset="-128"/>
                <a:cs typeface="Arial" panose="020B0604020202020204" pitchFamily="34" charset="0"/>
              </a:rPr>
              <a:t>Patent</a:t>
            </a:r>
          </a:p>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a:solidFill>
                  <a:srgbClr val="002060"/>
                </a:solidFill>
                <a:latin typeface="Arial" panose="020B0604020202020204" pitchFamily="34" charset="0"/>
                <a:ea typeface="ＭＳ ゴシック" pitchFamily="49" charset="-128"/>
                <a:cs typeface="Arial" panose="020B0604020202020204" pitchFamily="34" charset="0"/>
              </a:rPr>
              <a:t>Registered</a:t>
            </a:r>
          </a:p>
        </p:txBody>
      </p:sp>
      <p:cxnSp>
        <p:nvCxnSpPr>
          <p:cNvPr id="25610" name="AutoShape 1068"/>
          <p:cNvCxnSpPr>
            <a:cxnSpLocks noChangeShapeType="1"/>
            <a:endCxn id="25605" idx="1"/>
          </p:cNvCxnSpPr>
          <p:nvPr/>
        </p:nvCxnSpPr>
        <p:spPr bwMode="auto">
          <a:xfrm>
            <a:off x="4902365" y="3076039"/>
            <a:ext cx="0" cy="219075"/>
          </a:xfrm>
          <a:prstGeom prst="straightConnector1">
            <a:avLst/>
          </a:prstGeom>
          <a:noFill/>
          <a:ln w="9525">
            <a:solidFill>
              <a:schemeClr val="tx1"/>
            </a:solidFill>
            <a:round/>
            <a:headEnd/>
            <a:tailEnd/>
          </a:ln>
        </p:spPr>
      </p:cxnSp>
      <p:sp>
        <p:nvSpPr>
          <p:cNvPr id="25611" name="Text Box 1064"/>
          <p:cNvSpPr txBox="1">
            <a:spLocks noChangeArrowheads="1"/>
          </p:cNvSpPr>
          <p:nvPr/>
        </p:nvSpPr>
        <p:spPr bwMode="auto">
          <a:xfrm>
            <a:off x="2065503" y="2618839"/>
            <a:ext cx="2438400" cy="309563"/>
          </a:xfrm>
          <a:prstGeom prst="rect">
            <a:avLst/>
          </a:prstGeom>
          <a:noFill/>
          <a:ln w="9525">
            <a:noFill/>
            <a:miter lim="800000"/>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a:solidFill>
                  <a:srgbClr val="002060"/>
                </a:solidFill>
                <a:latin typeface="Arial" panose="020B0604020202020204" pitchFamily="34" charset="0"/>
                <a:ea typeface="ＭＳ ゴシック" pitchFamily="49" charset="-128"/>
                <a:cs typeface="Arial" panose="020B0604020202020204" pitchFamily="34" charset="0"/>
              </a:rPr>
              <a:t>Filing Date</a:t>
            </a:r>
          </a:p>
        </p:txBody>
      </p:sp>
      <p:cxnSp>
        <p:nvCxnSpPr>
          <p:cNvPr id="27" name="Straight Arrow Connector 26"/>
          <p:cNvCxnSpPr/>
          <p:nvPr/>
        </p:nvCxnSpPr>
        <p:spPr>
          <a:xfrm>
            <a:off x="1147928" y="4103152"/>
            <a:ext cx="1997075" cy="25400"/>
          </a:xfrm>
          <a:prstGeom prst="straightConnector1">
            <a:avLst/>
          </a:prstGeom>
          <a:ln>
            <a:solidFill>
              <a:srgbClr val="2D8348"/>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25613" name="Text Box 1064"/>
          <p:cNvSpPr txBox="1">
            <a:spLocks noChangeArrowheads="1"/>
          </p:cNvSpPr>
          <p:nvPr/>
        </p:nvSpPr>
        <p:spPr bwMode="auto">
          <a:xfrm>
            <a:off x="1538453" y="4273014"/>
            <a:ext cx="1438275" cy="525463"/>
          </a:xfrm>
          <a:prstGeom prst="rect">
            <a:avLst/>
          </a:prstGeom>
          <a:noFill/>
          <a:ln w="9525">
            <a:noFill/>
            <a:miter lim="800000"/>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a:solidFill>
                  <a:srgbClr val="00B050"/>
                </a:solidFill>
                <a:latin typeface="Arial" panose="020B0604020202020204" pitchFamily="34" charset="0"/>
                <a:ea typeface="ＭＳ ゴシック" pitchFamily="49" charset="-128"/>
                <a:cs typeface="Arial" panose="020B0604020202020204" pitchFamily="34" charset="0"/>
              </a:rPr>
              <a:t>R&amp;D</a:t>
            </a:r>
          </a:p>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a:solidFill>
                  <a:srgbClr val="00B050"/>
                </a:solidFill>
                <a:latin typeface="Arial" panose="020B0604020202020204" pitchFamily="34" charset="0"/>
                <a:ea typeface="ＭＳ ゴシック" pitchFamily="49" charset="-128"/>
                <a:cs typeface="Arial" panose="020B0604020202020204" pitchFamily="34" charset="0"/>
              </a:rPr>
              <a:t> (6-7yrs)</a:t>
            </a:r>
          </a:p>
        </p:txBody>
      </p:sp>
      <p:cxnSp>
        <p:nvCxnSpPr>
          <p:cNvPr id="30" name="Straight Arrow Connector 29"/>
          <p:cNvCxnSpPr/>
          <p:nvPr/>
        </p:nvCxnSpPr>
        <p:spPr>
          <a:xfrm>
            <a:off x="3167228" y="4125377"/>
            <a:ext cx="1454150" cy="3175"/>
          </a:xfrm>
          <a:prstGeom prst="straightConnector1">
            <a:avLst/>
          </a:prstGeom>
          <a:ln>
            <a:solidFill>
              <a:srgbClr val="2D8348"/>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25615" name="Text Box 1064"/>
          <p:cNvSpPr txBox="1">
            <a:spLocks noChangeArrowheads="1"/>
          </p:cNvSpPr>
          <p:nvPr/>
        </p:nvSpPr>
        <p:spPr bwMode="auto">
          <a:xfrm>
            <a:off x="3232315" y="4260314"/>
            <a:ext cx="1676400" cy="523875"/>
          </a:xfrm>
          <a:prstGeom prst="rect">
            <a:avLst/>
          </a:prstGeom>
          <a:noFill/>
          <a:ln w="9525">
            <a:noFill/>
            <a:miter lim="800000"/>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a:solidFill>
                  <a:srgbClr val="00B050"/>
                </a:solidFill>
                <a:latin typeface="Arial" panose="020B0604020202020204" pitchFamily="34" charset="0"/>
                <a:ea typeface="ＭＳ ゴシック" pitchFamily="49" charset="-128"/>
                <a:cs typeface="Arial" panose="020B0604020202020204" pitchFamily="34" charset="0"/>
              </a:rPr>
              <a:t>Pre-clinical trial</a:t>
            </a:r>
          </a:p>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a:solidFill>
                  <a:srgbClr val="00B050"/>
                </a:solidFill>
                <a:latin typeface="Arial" panose="020B0604020202020204" pitchFamily="34" charset="0"/>
                <a:ea typeface="ＭＳ ゴシック" pitchFamily="49" charset="-128"/>
                <a:cs typeface="Arial" panose="020B0604020202020204" pitchFamily="34" charset="0"/>
              </a:rPr>
              <a:t> (3-5yrs)</a:t>
            </a:r>
          </a:p>
        </p:txBody>
      </p:sp>
      <p:cxnSp>
        <p:nvCxnSpPr>
          <p:cNvPr id="33" name="Straight Arrow Connector 32"/>
          <p:cNvCxnSpPr/>
          <p:nvPr/>
        </p:nvCxnSpPr>
        <p:spPr>
          <a:xfrm>
            <a:off x="4621378" y="4115852"/>
            <a:ext cx="2273300" cy="12700"/>
          </a:xfrm>
          <a:prstGeom prst="straightConnector1">
            <a:avLst/>
          </a:prstGeom>
          <a:ln>
            <a:solidFill>
              <a:srgbClr val="2D8348"/>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25617" name="Text Box 1064"/>
          <p:cNvSpPr txBox="1">
            <a:spLocks noChangeArrowheads="1"/>
          </p:cNvSpPr>
          <p:nvPr/>
        </p:nvSpPr>
        <p:spPr bwMode="auto">
          <a:xfrm>
            <a:off x="4965865" y="4255552"/>
            <a:ext cx="1676400" cy="523875"/>
          </a:xfrm>
          <a:prstGeom prst="rect">
            <a:avLst/>
          </a:prstGeom>
          <a:noFill/>
          <a:ln w="9525">
            <a:noFill/>
            <a:miter lim="800000"/>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a:solidFill>
                  <a:srgbClr val="00B050"/>
                </a:solidFill>
                <a:latin typeface="Arial" panose="020B0604020202020204" pitchFamily="34" charset="0"/>
                <a:ea typeface="ＭＳ ゴシック" pitchFamily="49" charset="-128"/>
                <a:cs typeface="Arial" panose="020B0604020202020204" pitchFamily="34" charset="0"/>
              </a:rPr>
              <a:t>Clinical trial</a:t>
            </a:r>
          </a:p>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a:solidFill>
                  <a:srgbClr val="00B050"/>
                </a:solidFill>
                <a:latin typeface="Arial" panose="020B0604020202020204" pitchFamily="34" charset="0"/>
                <a:ea typeface="ＭＳ ゴシック" pitchFamily="49" charset="-128"/>
                <a:cs typeface="Arial" panose="020B0604020202020204" pitchFamily="34" charset="0"/>
              </a:rPr>
              <a:t> (3-7yrs)</a:t>
            </a:r>
          </a:p>
        </p:txBody>
      </p:sp>
      <p:cxnSp>
        <p:nvCxnSpPr>
          <p:cNvPr id="36" name="Straight Arrow Connector 35"/>
          <p:cNvCxnSpPr/>
          <p:nvPr/>
        </p:nvCxnSpPr>
        <p:spPr>
          <a:xfrm flipV="1">
            <a:off x="6894678" y="4128552"/>
            <a:ext cx="587375" cy="0"/>
          </a:xfrm>
          <a:prstGeom prst="straightConnector1">
            <a:avLst/>
          </a:prstGeom>
          <a:ln>
            <a:solidFill>
              <a:srgbClr val="2D8348"/>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25619" name="Rectangle 1040"/>
          <p:cNvSpPr>
            <a:spLocks noChangeArrowheads="1"/>
          </p:cNvSpPr>
          <p:nvPr/>
        </p:nvSpPr>
        <p:spPr bwMode="auto">
          <a:xfrm>
            <a:off x="9101303" y="3260189"/>
            <a:ext cx="1785937" cy="53975"/>
          </a:xfrm>
          <a:prstGeom prst="rect">
            <a:avLst/>
          </a:prstGeom>
          <a:solidFill>
            <a:srgbClr val="FF00FF"/>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sp>
        <p:nvSpPr>
          <p:cNvPr id="25620" name="Text Box 1064"/>
          <p:cNvSpPr txBox="1">
            <a:spLocks noChangeArrowheads="1"/>
          </p:cNvSpPr>
          <p:nvPr/>
        </p:nvSpPr>
        <p:spPr bwMode="auto">
          <a:xfrm>
            <a:off x="6227928" y="4460339"/>
            <a:ext cx="2130425" cy="739775"/>
          </a:xfrm>
          <a:prstGeom prst="rect">
            <a:avLst/>
          </a:prstGeom>
          <a:noFill/>
          <a:ln w="9525">
            <a:noFill/>
            <a:miter lim="800000"/>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smtClean="0">
                <a:solidFill>
                  <a:srgbClr val="00B050"/>
                </a:solidFill>
                <a:latin typeface="Arial" panose="020B0604020202020204" pitchFamily="34" charset="0"/>
                <a:ea typeface="ＭＳ ゴシック" pitchFamily="49" charset="-128"/>
                <a:cs typeface="Arial" panose="020B0604020202020204" pitchFamily="34" charset="0"/>
              </a:rPr>
              <a:t>Examining </a:t>
            </a:r>
            <a:r>
              <a:rPr lang="en-US" altLang="ja-JP" sz="1400" b="1" dirty="0">
                <a:solidFill>
                  <a:srgbClr val="00B050"/>
                </a:solidFill>
                <a:latin typeface="Arial" panose="020B0604020202020204" pitchFamily="34" charset="0"/>
                <a:ea typeface="ＭＳ ゴシック" pitchFamily="49" charset="-128"/>
                <a:cs typeface="Arial" panose="020B0604020202020204" pitchFamily="34" charset="0"/>
              </a:rPr>
              <a:t>for </a:t>
            </a:r>
          </a:p>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a:solidFill>
                  <a:srgbClr val="00B050"/>
                </a:solidFill>
                <a:latin typeface="Arial" panose="020B0604020202020204" pitchFamily="34" charset="0"/>
                <a:ea typeface="ＭＳ ゴシック" pitchFamily="49" charset="-128"/>
                <a:cs typeface="Arial" panose="020B0604020202020204" pitchFamily="34" charset="0"/>
              </a:rPr>
              <a:t>Marketing approval </a:t>
            </a:r>
          </a:p>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a:solidFill>
                  <a:srgbClr val="00B050"/>
                </a:solidFill>
                <a:latin typeface="Arial" panose="020B0604020202020204" pitchFamily="34" charset="0"/>
                <a:ea typeface="ＭＳ ゴシック" pitchFamily="49" charset="-128"/>
                <a:cs typeface="Arial" panose="020B0604020202020204" pitchFamily="34" charset="0"/>
              </a:rPr>
              <a:t>(9.5 </a:t>
            </a:r>
            <a:r>
              <a:rPr lang="en-US" altLang="ja-JP" sz="1400" b="1" dirty="0" err="1">
                <a:solidFill>
                  <a:srgbClr val="00B050"/>
                </a:solidFill>
                <a:latin typeface="Arial" panose="020B0604020202020204" pitchFamily="34" charset="0"/>
                <a:ea typeface="ＭＳ ゴシック" pitchFamily="49" charset="-128"/>
                <a:cs typeface="Arial" panose="020B0604020202020204" pitchFamily="34" charset="0"/>
              </a:rPr>
              <a:t>mos</a:t>
            </a:r>
            <a:r>
              <a:rPr lang="en-US" altLang="ja-JP" sz="1400" b="1" dirty="0">
                <a:solidFill>
                  <a:srgbClr val="00B050"/>
                </a:solidFill>
                <a:latin typeface="Arial" panose="020B0604020202020204" pitchFamily="34" charset="0"/>
                <a:ea typeface="ＭＳ ゴシック" pitchFamily="49" charset="-128"/>
                <a:cs typeface="Arial" panose="020B0604020202020204" pitchFamily="34" charset="0"/>
              </a:rPr>
              <a:t>)</a:t>
            </a:r>
          </a:p>
        </p:txBody>
      </p:sp>
      <p:cxnSp>
        <p:nvCxnSpPr>
          <p:cNvPr id="47" name="Straight Arrow Connector 46"/>
          <p:cNvCxnSpPr/>
          <p:nvPr/>
        </p:nvCxnSpPr>
        <p:spPr>
          <a:xfrm flipV="1">
            <a:off x="7491578" y="4115852"/>
            <a:ext cx="3922712" cy="9525"/>
          </a:xfrm>
          <a:prstGeom prst="straightConnector1">
            <a:avLst/>
          </a:prstGeom>
          <a:ln>
            <a:solidFill>
              <a:srgbClr val="2D8348"/>
            </a:solidFill>
            <a:prstDash val="sysDash"/>
            <a:headEnd type="arrow"/>
            <a:tailEnd type="arrow"/>
          </a:ln>
        </p:spPr>
        <p:style>
          <a:lnRef idx="3">
            <a:schemeClr val="accent3"/>
          </a:lnRef>
          <a:fillRef idx="0">
            <a:schemeClr val="accent3"/>
          </a:fillRef>
          <a:effectRef idx="2">
            <a:schemeClr val="accent3"/>
          </a:effectRef>
          <a:fontRef idx="minor">
            <a:schemeClr val="tx1"/>
          </a:fontRef>
        </p:style>
      </p:cxnSp>
      <p:cxnSp>
        <p:nvCxnSpPr>
          <p:cNvPr id="25622" name="AutoShape 1068"/>
          <p:cNvCxnSpPr>
            <a:cxnSpLocks noChangeShapeType="1"/>
          </p:cNvCxnSpPr>
          <p:nvPr/>
        </p:nvCxnSpPr>
        <p:spPr bwMode="auto">
          <a:xfrm>
            <a:off x="7443953" y="3083977"/>
            <a:ext cx="25626" cy="1203015"/>
          </a:xfrm>
          <a:prstGeom prst="straightConnector1">
            <a:avLst/>
          </a:prstGeom>
          <a:noFill/>
          <a:ln w="9525">
            <a:solidFill>
              <a:schemeClr val="tx1"/>
            </a:solidFill>
            <a:round/>
            <a:headEnd/>
            <a:tailEnd/>
          </a:ln>
        </p:spPr>
      </p:cxnSp>
      <p:sp>
        <p:nvSpPr>
          <p:cNvPr id="25623" name="Text Box 1064"/>
          <p:cNvSpPr txBox="1">
            <a:spLocks noChangeArrowheads="1"/>
          </p:cNvSpPr>
          <p:nvPr/>
        </p:nvSpPr>
        <p:spPr bwMode="auto">
          <a:xfrm>
            <a:off x="6470196" y="2565627"/>
            <a:ext cx="1878157" cy="523875"/>
          </a:xfrm>
          <a:prstGeom prst="rect">
            <a:avLst/>
          </a:prstGeom>
          <a:noFill/>
          <a:ln w="9525">
            <a:noFill/>
            <a:miter lim="800000"/>
            <a:headEnd/>
            <a:tailEnd/>
          </a:ln>
        </p:spPr>
        <p:txBody>
          <a:bodyPr wrap="square"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rPr>
              <a:t>Market Approval</a:t>
            </a:r>
          </a:p>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rPr>
              <a:t>obtained</a:t>
            </a:r>
          </a:p>
        </p:txBody>
      </p:sp>
      <p:cxnSp>
        <p:nvCxnSpPr>
          <p:cNvPr id="25624" name="AutoShape 1068"/>
          <p:cNvCxnSpPr>
            <a:cxnSpLocks noChangeShapeType="1"/>
          </p:cNvCxnSpPr>
          <p:nvPr/>
        </p:nvCxnSpPr>
        <p:spPr bwMode="auto">
          <a:xfrm flipH="1">
            <a:off x="10901528" y="3109377"/>
            <a:ext cx="3175" cy="215900"/>
          </a:xfrm>
          <a:prstGeom prst="straightConnector1">
            <a:avLst/>
          </a:prstGeom>
          <a:noFill/>
          <a:ln w="9525">
            <a:solidFill>
              <a:schemeClr val="tx1"/>
            </a:solidFill>
            <a:round/>
            <a:headEnd/>
            <a:tailEnd/>
          </a:ln>
        </p:spPr>
      </p:cxnSp>
      <p:sp>
        <p:nvSpPr>
          <p:cNvPr id="25625" name="Text Box 1058"/>
          <p:cNvSpPr txBox="1">
            <a:spLocks noChangeArrowheads="1"/>
          </p:cNvSpPr>
          <p:nvPr/>
        </p:nvSpPr>
        <p:spPr bwMode="auto">
          <a:xfrm>
            <a:off x="9973541" y="2512415"/>
            <a:ext cx="1885950" cy="523875"/>
          </a:xfrm>
          <a:prstGeom prst="rect">
            <a:avLst/>
          </a:prstGeom>
          <a:noFill/>
          <a:ln w="9525">
            <a:noFill/>
            <a:miter lim="800000"/>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rPr>
              <a:t>Extended </a:t>
            </a:r>
          </a:p>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rPr>
              <a:t>Expiry Date</a:t>
            </a:r>
          </a:p>
        </p:txBody>
      </p:sp>
      <p:sp>
        <p:nvSpPr>
          <p:cNvPr id="25626" name="Text Box 1064"/>
          <p:cNvSpPr txBox="1">
            <a:spLocks noChangeArrowheads="1"/>
          </p:cNvSpPr>
          <p:nvPr/>
        </p:nvSpPr>
        <p:spPr bwMode="auto">
          <a:xfrm>
            <a:off x="8242651" y="4484214"/>
            <a:ext cx="2658897" cy="523947"/>
          </a:xfrm>
          <a:prstGeom prst="rect">
            <a:avLst/>
          </a:prstGeom>
          <a:noFill/>
          <a:ln w="9525">
            <a:noFill/>
            <a:miter lim="800000"/>
            <a:headEnd/>
            <a:tailEnd/>
          </a:ln>
        </p:spPr>
        <p:txBody>
          <a:bodyPr wrap="square"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a:solidFill>
                  <a:srgbClr val="00B050"/>
                </a:solidFill>
                <a:latin typeface="Arial" panose="020B0604020202020204" pitchFamily="34" charset="0"/>
                <a:ea typeface="ＭＳ ゴシック" pitchFamily="49" charset="-128"/>
                <a:cs typeface="Arial" panose="020B0604020202020204" pitchFamily="34" charset="0"/>
              </a:rPr>
              <a:t>Reexamination Period</a:t>
            </a:r>
          </a:p>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a:solidFill>
                  <a:srgbClr val="00B050"/>
                </a:solidFill>
                <a:latin typeface="Arial" panose="020B0604020202020204" pitchFamily="34" charset="0"/>
                <a:ea typeface="ＭＳ ゴシック" pitchFamily="49" charset="-128"/>
                <a:cs typeface="Arial" panose="020B0604020202020204" pitchFamily="34" charset="0"/>
              </a:rPr>
              <a:t>(4-10 yrs)</a:t>
            </a:r>
          </a:p>
        </p:txBody>
      </p:sp>
      <p:sp>
        <p:nvSpPr>
          <p:cNvPr id="29" name="テキスト ボックス 25"/>
          <p:cNvSpPr txBox="1">
            <a:spLocks noChangeArrowheads="1"/>
          </p:cNvSpPr>
          <p:nvPr/>
        </p:nvSpPr>
        <p:spPr bwMode="auto">
          <a:xfrm>
            <a:off x="7980218" y="1891082"/>
            <a:ext cx="2101933" cy="646331"/>
          </a:xfrm>
          <a:prstGeom prst="rect">
            <a:avLst/>
          </a:prstGeom>
          <a:solidFill>
            <a:schemeClr val="accent5">
              <a:lumMod val="40000"/>
              <a:lumOff val="60000"/>
            </a:schemeClr>
          </a:solidFill>
          <a:ln w="9525">
            <a:solidFill>
              <a:schemeClr val="accent1"/>
            </a:solidFill>
            <a:miter lim="800000"/>
            <a:headEnd/>
            <a:tailEnd/>
          </a:ln>
        </p:spPr>
        <p:txBody>
          <a:bodyPr wrap="square">
            <a:spAutoFit/>
          </a:bodyPr>
          <a:lstStyle/>
          <a:p>
            <a:r>
              <a:rPr kumimoji="1" lang="en-US" altLang="ja-JP" b="1" dirty="0" smtClean="0">
                <a:latin typeface="Arial" panose="020B0604020202020204" pitchFamily="34" charset="0"/>
                <a:cs typeface="Arial" panose="020B0604020202020204" pitchFamily="34" charset="0"/>
              </a:rPr>
              <a:t>Patent  protection</a:t>
            </a:r>
            <a:endParaRPr kumimoji="1" lang="ja-JP" altLang="en-US" b="1" dirty="0">
              <a:latin typeface="Arial" panose="020B0604020202020204" pitchFamily="34" charset="0"/>
              <a:cs typeface="Arial" panose="020B0604020202020204" pitchFamily="34" charset="0"/>
            </a:endParaRPr>
          </a:p>
        </p:txBody>
      </p:sp>
      <p:sp>
        <p:nvSpPr>
          <p:cNvPr id="31" name="テキスト ボックス 25"/>
          <p:cNvSpPr txBox="1">
            <a:spLocks noChangeArrowheads="1"/>
          </p:cNvSpPr>
          <p:nvPr/>
        </p:nvSpPr>
        <p:spPr bwMode="auto">
          <a:xfrm>
            <a:off x="8027720" y="5309197"/>
            <a:ext cx="2956956" cy="646331"/>
          </a:xfrm>
          <a:prstGeom prst="rect">
            <a:avLst/>
          </a:prstGeom>
          <a:solidFill>
            <a:schemeClr val="accent5">
              <a:lumMod val="40000"/>
              <a:lumOff val="60000"/>
            </a:schemeClr>
          </a:solidFill>
          <a:ln w="9525">
            <a:solidFill>
              <a:schemeClr val="accent1"/>
            </a:solidFill>
            <a:miter lim="800000"/>
            <a:headEnd/>
            <a:tailEnd/>
          </a:ln>
        </p:spPr>
        <p:txBody>
          <a:bodyPr wrap="square">
            <a:spAutoFit/>
          </a:bodyPr>
          <a:lstStyle/>
          <a:p>
            <a:r>
              <a:rPr kumimoji="1" lang="en-US" altLang="ja-JP" b="1" dirty="0" smtClean="0">
                <a:latin typeface="Arial" panose="020B0604020202020204" pitchFamily="34" charset="0"/>
                <a:cs typeface="Arial" panose="020B0604020202020204" pitchFamily="34" charset="0"/>
              </a:rPr>
              <a:t>Reexamination protection</a:t>
            </a:r>
            <a:endParaRPr kumimoji="1" lang="ja-JP" altLang="en-US" b="1" dirty="0">
              <a:latin typeface="Arial" panose="020B0604020202020204" pitchFamily="34" charset="0"/>
              <a:cs typeface="Arial" panose="020B0604020202020204" pitchFamily="34" charset="0"/>
            </a:endParaRPr>
          </a:p>
        </p:txBody>
      </p:sp>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78802"/>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defRPr/>
            </a:pPr>
            <a:r>
              <a:rPr lang="en-US" altLang="ja-JP" sz="3600" dirty="0" smtClean="0">
                <a:solidFill>
                  <a:schemeClr val="accent5"/>
                </a:solidFill>
                <a:latin typeface="Arial"/>
                <a:cs typeface="Arial"/>
              </a:rPr>
              <a:t>Patent Term Extension</a:t>
            </a:r>
          </a:p>
        </p:txBody>
      </p:sp>
      <p:sp>
        <p:nvSpPr>
          <p:cNvPr id="14339" name="Rectangle 3"/>
          <p:cNvSpPr>
            <a:spLocks noGrp="1" noChangeArrowheads="1"/>
          </p:cNvSpPr>
          <p:nvPr>
            <p:ph idx="1"/>
          </p:nvPr>
        </p:nvSpPr>
        <p:spPr/>
        <p:txBody>
          <a:bodyPr/>
          <a:lstStyle/>
          <a:p>
            <a:pPr marL="0" lvl="4" indent="0" eaLnBrk="1" hangingPunct="1">
              <a:buFontTx/>
              <a:buNone/>
            </a:pPr>
            <a:r>
              <a:rPr lang="en-US" altLang="ja-JP" smtClean="0">
                <a:latin typeface="Arial"/>
                <a:cs typeface="Arial"/>
              </a:rPr>
              <a:t>              This approval is considered as “disposition” in§67II.</a:t>
            </a:r>
          </a:p>
          <a:p>
            <a:pPr marL="0" lvl="4" indent="0" eaLnBrk="1" hangingPunct="1">
              <a:buFontTx/>
              <a:buNone/>
            </a:pPr>
            <a:r>
              <a:rPr lang="en-US" altLang="ja-JP" smtClean="0">
                <a:latin typeface="Arial"/>
                <a:cs typeface="Arial"/>
              </a:rPr>
              <a:t> </a:t>
            </a:r>
          </a:p>
        </p:txBody>
      </p:sp>
      <p:pic>
        <p:nvPicPr>
          <p:cNvPr id="14340"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92376"/>
            <a:ext cx="9552517"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円/楕円 5"/>
          <p:cNvSpPr/>
          <p:nvPr/>
        </p:nvSpPr>
        <p:spPr>
          <a:xfrm>
            <a:off x="3600451" y="2517775"/>
            <a:ext cx="2015067" cy="17272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a:cs typeface="Arial"/>
            </a:endParaRPr>
          </a:p>
        </p:txBody>
      </p:sp>
      <p:sp>
        <p:nvSpPr>
          <p:cNvPr id="9" name="円/楕円 8"/>
          <p:cNvSpPr/>
          <p:nvPr/>
        </p:nvSpPr>
        <p:spPr>
          <a:xfrm>
            <a:off x="8208434" y="2636838"/>
            <a:ext cx="1631951" cy="146526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a:cs typeface="Arial"/>
            </a:endParaRPr>
          </a:p>
        </p:txBody>
      </p:sp>
      <p:sp>
        <p:nvSpPr>
          <p:cNvPr id="14343" name="テキスト ボックス 6"/>
          <p:cNvSpPr txBox="1">
            <a:spLocks noChangeArrowheads="1"/>
          </p:cNvSpPr>
          <p:nvPr/>
        </p:nvSpPr>
        <p:spPr bwMode="auto">
          <a:xfrm>
            <a:off x="4375151" y="4249739"/>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a:latin typeface="Arial"/>
                <a:cs typeface="Arial"/>
              </a:rPr>
              <a:t>①</a:t>
            </a:r>
          </a:p>
        </p:txBody>
      </p:sp>
      <p:sp>
        <p:nvSpPr>
          <p:cNvPr id="14344" name="テキスト ボックス 7"/>
          <p:cNvSpPr txBox="1">
            <a:spLocks noChangeArrowheads="1"/>
          </p:cNvSpPr>
          <p:nvPr/>
        </p:nvSpPr>
        <p:spPr bwMode="auto">
          <a:xfrm>
            <a:off x="8748185" y="4244975"/>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a:latin typeface="Arial"/>
                <a:cs typeface="Arial"/>
              </a:rPr>
              <a:t>②</a:t>
            </a:r>
          </a:p>
        </p:txBody>
      </p:sp>
      <p:cxnSp>
        <p:nvCxnSpPr>
          <p:cNvPr id="5" name="直線コネクタ 4"/>
          <p:cNvCxnSpPr/>
          <p:nvPr/>
        </p:nvCxnSpPr>
        <p:spPr>
          <a:xfrm>
            <a:off x="2734733" y="4784725"/>
            <a:ext cx="710565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615517" y="4552950"/>
            <a:ext cx="0" cy="4635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734733" y="4981575"/>
            <a:ext cx="2880784" cy="0"/>
          </a:xfrm>
          <a:prstGeom prst="straightConnector1">
            <a:avLst/>
          </a:prstGeom>
          <a:ln w="28575">
            <a:solidFill>
              <a:srgbClr val="002060"/>
            </a:solidFill>
            <a:prstDash val="sysDash"/>
            <a:headEnd type="arrow"/>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flipV="1">
            <a:off x="5643034" y="4972051"/>
            <a:ext cx="4197351" cy="22225"/>
          </a:xfrm>
          <a:prstGeom prst="straightConnector1">
            <a:avLst/>
          </a:prstGeom>
          <a:ln w="28575">
            <a:solidFill>
              <a:srgbClr val="002060"/>
            </a:solidFill>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14349" name="テキスト ボックス 17"/>
          <p:cNvSpPr txBox="1">
            <a:spLocks noChangeArrowheads="1"/>
          </p:cNvSpPr>
          <p:nvPr/>
        </p:nvSpPr>
        <p:spPr bwMode="auto">
          <a:xfrm>
            <a:off x="3547533" y="4957764"/>
            <a:ext cx="9029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latin typeface="Arial"/>
                <a:cs typeface="Arial"/>
              </a:rPr>
              <a:t>Term A</a:t>
            </a:r>
            <a:endParaRPr lang="ja-JP" altLang="en-US" sz="1800">
              <a:latin typeface="Arial"/>
              <a:cs typeface="Arial"/>
            </a:endParaRPr>
          </a:p>
        </p:txBody>
      </p:sp>
      <p:sp>
        <p:nvSpPr>
          <p:cNvPr id="14350" name="テキスト ボックス 25"/>
          <p:cNvSpPr txBox="1">
            <a:spLocks noChangeArrowheads="1"/>
          </p:cNvSpPr>
          <p:nvPr/>
        </p:nvSpPr>
        <p:spPr bwMode="auto">
          <a:xfrm>
            <a:off x="7071784" y="5005388"/>
            <a:ext cx="915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latin typeface="Arial"/>
                <a:cs typeface="Arial"/>
              </a:rPr>
              <a:t>Term B</a:t>
            </a:r>
            <a:endParaRPr lang="ja-JP" altLang="en-US" sz="1800">
              <a:latin typeface="Arial"/>
              <a:cs typeface="Arial"/>
            </a:endParaRPr>
          </a:p>
        </p:txBody>
      </p:sp>
      <p:cxnSp>
        <p:nvCxnSpPr>
          <p:cNvPr id="3" name="直線矢印コネクタ 2"/>
          <p:cNvCxnSpPr/>
          <p:nvPr/>
        </p:nvCxnSpPr>
        <p:spPr>
          <a:xfrm>
            <a:off x="4607984" y="1989139"/>
            <a:ext cx="0" cy="5032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3"/>
          <p:cNvSpPr txBox="1">
            <a:spLocks noChangeArrowheads="1"/>
          </p:cNvSpPr>
          <p:nvPr/>
        </p:nvSpPr>
        <p:spPr>
          <a:xfrm>
            <a:off x="1691187" y="5587941"/>
            <a:ext cx="8760942" cy="894325"/>
          </a:xfrm>
          <a:prstGeom prst="rect">
            <a:avLst/>
          </a:prstGeom>
        </p:spPr>
        <p:txBody>
          <a:bodyPr vert="horz" lIns="91440" tIns="45720" rIns="91440" bIns="45720" rtlCol="0">
            <a:normAutofit fontScale="62500" lnSpcReduction="20000"/>
          </a:bodyPr>
          <a:lstStyle/>
          <a:p>
            <a:pPr marL="0" marR="0" lvl="4" indent="0" algn="l" defTabSz="457200" rtl="0" eaLnBrk="1" fontAlgn="auto" latinLnBrk="0" hangingPunct="1">
              <a:lnSpc>
                <a:spcPct val="100000"/>
              </a:lnSpc>
              <a:spcBef>
                <a:spcPct val="20000"/>
              </a:spcBef>
              <a:spcAft>
                <a:spcPts val="0"/>
              </a:spcAft>
              <a:buClrTx/>
              <a:buSzTx/>
              <a:buFontTx/>
              <a:buNone/>
              <a:tabLst/>
              <a:defRPr/>
            </a:pPr>
            <a:endParaRPr kumimoji="1" lang="en-US" altLang="ja-JP" sz="2000" b="0" i="0" u="none" strike="noStrike" kern="1200" cap="none" spc="0" normalizeH="0" baseline="0" noProof="0" dirty="0" smtClean="0">
              <a:ln>
                <a:noFill/>
              </a:ln>
              <a:solidFill>
                <a:schemeClr val="tx1"/>
              </a:solidFill>
              <a:effectLst/>
              <a:uLnTx/>
              <a:uFillTx/>
              <a:latin typeface="Arial"/>
              <a:ea typeface="+mn-ea"/>
              <a:cs typeface="Arial"/>
            </a:endParaRPr>
          </a:p>
          <a:p>
            <a:pPr marL="0" marR="0" lvl="4" indent="0" algn="l" defTabSz="457200" rtl="0" eaLnBrk="1" fontAlgn="auto" latinLnBrk="0" hangingPunct="1">
              <a:lnSpc>
                <a:spcPct val="100000"/>
              </a:lnSpc>
              <a:spcBef>
                <a:spcPct val="20000"/>
              </a:spcBef>
              <a:spcAft>
                <a:spcPts val="0"/>
              </a:spcAft>
              <a:buClrTx/>
              <a:buSzTx/>
              <a:buFontTx/>
              <a:buNone/>
              <a:tabLst/>
              <a:defRPr/>
            </a:pPr>
            <a:r>
              <a:rPr kumimoji="1" lang="en-US" altLang="ja-JP" sz="3200" b="0" i="0" u="none" strike="noStrike" kern="1200" cap="none" spc="0" normalizeH="0" baseline="0" noProof="0" dirty="0" smtClean="0">
                <a:ln>
                  <a:noFill/>
                </a:ln>
                <a:solidFill>
                  <a:schemeClr val="tx1"/>
                </a:solidFill>
                <a:effectLst/>
                <a:uLnTx/>
                <a:uFillTx/>
                <a:latin typeface="Arial"/>
                <a:ea typeface="+mn-ea"/>
                <a:cs typeface="Arial"/>
              </a:rPr>
              <a:t>These rules regarding </a:t>
            </a:r>
            <a:r>
              <a:rPr kumimoji="1" lang="en-US" altLang="ja-JP" sz="3200" b="0" i="0" u="none" strike="noStrike" kern="1200" cap="none" spc="0" normalizeH="0" baseline="0" noProof="0" dirty="0" err="1" smtClean="0">
                <a:ln>
                  <a:noFill/>
                </a:ln>
                <a:solidFill>
                  <a:schemeClr val="tx1"/>
                </a:solidFill>
                <a:effectLst/>
                <a:uLnTx/>
                <a:uFillTx/>
                <a:latin typeface="Arial"/>
                <a:ea typeface="+mn-ea"/>
                <a:cs typeface="Arial"/>
              </a:rPr>
              <a:t>PTE</a:t>
            </a:r>
            <a:r>
              <a:rPr kumimoji="1" lang="en-US" altLang="ja-JP" sz="3200" b="0" i="0" u="none" strike="noStrike" kern="1200" cap="none" spc="0" normalizeH="0" baseline="0" noProof="0" dirty="0" smtClean="0">
                <a:ln>
                  <a:noFill/>
                </a:ln>
                <a:solidFill>
                  <a:schemeClr val="tx1"/>
                </a:solidFill>
                <a:effectLst/>
                <a:uLnTx/>
                <a:uFillTx/>
                <a:latin typeface="Arial"/>
                <a:ea typeface="+mn-ea"/>
                <a:cs typeface="Arial"/>
              </a:rPr>
              <a:t> were executed at the same time to the execution of the Pharmaceutical and Medical Device Law on November 25, 2014. </a:t>
            </a:r>
          </a:p>
        </p:txBody>
      </p:sp>
      <p:sp>
        <p:nvSpPr>
          <p:cNvPr id="2" name="スライド番号プレースホルダー 1"/>
          <p:cNvSpPr>
            <a:spLocks noGrp="1"/>
          </p:cNvSpPr>
          <p:nvPr>
            <p:ph type="sldNum" sz="quarter" idx="12"/>
          </p:nvPr>
        </p:nvSpPr>
        <p:spPr/>
        <p:txBody>
          <a:bodyPr/>
          <a:lstStyle/>
          <a:p>
            <a:pPr>
              <a:defRPr/>
            </a:pPr>
            <a:fld id="{9706566E-6553-453C-B29D-FC0DE8394E7C}" type="slidenum">
              <a:rPr lang="en-US" altLang="ja-JP" smtClean="0"/>
              <a:pPr>
                <a:defRPr/>
              </a:pPr>
              <a:t>40</a:t>
            </a:fld>
            <a:endParaRPr lang="en-US" altLang="ja-JP"/>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00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2905622" y="1912890"/>
            <a:ext cx="6565924" cy="2781939"/>
          </a:xfrm>
        </p:spPr>
        <p:txBody>
          <a:bodyPr>
            <a:normAutofit fontScale="90000"/>
          </a:bodyPr>
          <a:lstStyle/>
          <a:p>
            <a:pPr algn="ctr"/>
            <a:r>
              <a:rPr lang="de-DE" altLang="ja-JP" dirty="0" smtClean="0">
                <a:solidFill>
                  <a:schemeClr val="accent5"/>
                </a:solidFill>
                <a:latin typeface="Arial" panose="020B0604020202020204" pitchFamily="34" charset="0"/>
                <a:cs typeface="Arial" panose="020B0604020202020204" pitchFamily="34" charset="0"/>
              </a:rPr>
              <a:t/>
            </a:r>
            <a:br>
              <a:rPr lang="de-DE" altLang="ja-JP" dirty="0" smtClean="0">
                <a:solidFill>
                  <a:schemeClr val="accent5"/>
                </a:solidFill>
                <a:latin typeface="Arial" panose="020B0604020202020204" pitchFamily="34" charset="0"/>
                <a:cs typeface="Arial" panose="020B0604020202020204" pitchFamily="34" charset="0"/>
              </a:rPr>
            </a:br>
            <a:r>
              <a:rPr lang="de-DE" altLang="ja-JP" dirty="0" smtClean="0">
                <a:solidFill>
                  <a:schemeClr val="accent5"/>
                </a:solidFill>
                <a:latin typeface="Arial" panose="020B0604020202020204" pitchFamily="34" charset="0"/>
                <a:cs typeface="Arial" panose="020B0604020202020204" pitchFamily="34" charset="0"/>
              </a:rPr>
              <a:t>Thank you!!</a:t>
            </a:r>
            <a:br>
              <a:rPr lang="de-DE" altLang="ja-JP" dirty="0" smtClean="0">
                <a:solidFill>
                  <a:schemeClr val="accent5"/>
                </a:solidFill>
                <a:latin typeface="Arial" panose="020B0604020202020204" pitchFamily="34" charset="0"/>
                <a:cs typeface="Arial" panose="020B0604020202020204" pitchFamily="34" charset="0"/>
              </a:rPr>
            </a:br>
            <a:r>
              <a:rPr lang="de-DE" altLang="ja-JP" dirty="0" smtClean="0">
                <a:solidFill>
                  <a:schemeClr val="accent5"/>
                </a:solidFill>
                <a:latin typeface="Arial" panose="020B0604020202020204" pitchFamily="34" charset="0"/>
                <a:cs typeface="Arial" panose="020B0604020202020204" pitchFamily="34" charset="0"/>
              </a:rPr>
              <a:t/>
            </a:r>
            <a:br>
              <a:rPr lang="de-DE" altLang="ja-JP" dirty="0" smtClean="0">
                <a:solidFill>
                  <a:schemeClr val="accent5"/>
                </a:solidFill>
                <a:latin typeface="Arial" panose="020B0604020202020204" pitchFamily="34" charset="0"/>
                <a:cs typeface="Arial" panose="020B0604020202020204" pitchFamily="34" charset="0"/>
              </a:rPr>
            </a:br>
            <a:r>
              <a:rPr lang="de-DE" altLang="ja-JP" dirty="0" smtClean="0">
                <a:solidFill>
                  <a:schemeClr val="accent5"/>
                </a:solidFill>
                <a:latin typeface="Arial" panose="020B0604020202020204" pitchFamily="34" charset="0"/>
                <a:cs typeface="Arial" panose="020B0604020202020204" pitchFamily="34" charset="0"/>
              </a:rPr>
              <a:t/>
            </a:r>
            <a:br>
              <a:rPr lang="de-DE" altLang="ja-JP" dirty="0" smtClean="0">
                <a:solidFill>
                  <a:schemeClr val="accent5"/>
                </a:solidFill>
                <a:latin typeface="Arial" panose="020B0604020202020204" pitchFamily="34" charset="0"/>
                <a:cs typeface="Arial" panose="020B0604020202020204" pitchFamily="34" charset="0"/>
              </a:rPr>
            </a:br>
            <a:r>
              <a:rPr lang="de-DE" altLang="ja-JP" dirty="0" smtClean="0">
                <a:solidFill>
                  <a:schemeClr val="accent5"/>
                </a:solidFill>
                <a:latin typeface="Arial" panose="020B0604020202020204" pitchFamily="34" charset="0"/>
                <a:cs typeface="Arial" panose="020B0604020202020204" pitchFamily="34" charset="0"/>
              </a:rPr>
              <a:t/>
            </a:r>
            <a:br>
              <a:rPr lang="de-DE" altLang="ja-JP" dirty="0" smtClean="0">
                <a:solidFill>
                  <a:schemeClr val="accent5"/>
                </a:solidFill>
                <a:latin typeface="Arial" panose="020B0604020202020204" pitchFamily="34" charset="0"/>
                <a:cs typeface="Arial" panose="020B0604020202020204" pitchFamily="34" charset="0"/>
              </a:rPr>
            </a:br>
            <a:r>
              <a:rPr lang="de-DE" altLang="ja-JP" dirty="0" smtClean="0">
                <a:solidFill>
                  <a:schemeClr val="accent5"/>
                </a:solidFill>
                <a:latin typeface="Arial" panose="020B0604020202020204" pitchFamily="34" charset="0"/>
                <a:cs typeface="Arial" panose="020B0604020202020204" pitchFamily="34" charset="0"/>
              </a:rPr>
              <a:t>info</a:t>
            </a:r>
            <a:r>
              <a:rPr lang="en-US" altLang="ja-JP" dirty="0" smtClean="0">
                <a:solidFill>
                  <a:schemeClr val="accent5"/>
                </a:solidFill>
                <a:latin typeface="Arial" panose="020B0604020202020204" pitchFamily="34" charset="0"/>
                <a:cs typeface="Arial" panose="020B0604020202020204" pitchFamily="34" charset="0"/>
              </a:rPr>
              <a:t>@</a:t>
            </a:r>
            <a:r>
              <a:rPr lang="de-DE" altLang="ja-JP" dirty="0" smtClean="0">
                <a:solidFill>
                  <a:schemeClr val="accent5"/>
                </a:solidFill>
                <a:latin typeface="Arial" panose="020B0604020202020204" pitchFamily="34" charset="0"/>
                <a:cs typeface="Arial" panose="020B0604020202020204" pitchFamily="34" charset="0"/>
              </a:rPr>
              <a:t>kuzuwa.com</a:t>
            </a:r>
            <a:r>
              <a:rPr lang="de-DE" altLang="ja-JP" dirty="0">
                <a:solidFill>
                  <a:schemeClr val="accent5"/>
                </a:solidFill>
                <a:latin typeface="Arial" panose="020B0604020202020204" pitchFamily="34" charset="0"/>
                <a:cs typeface="Arial" panose="020B0604020202020204" pitchFamily="34" charset="0"/>
              </a:rPr>
              <a:t/>
            </a:r>
            <a:br>
              <a:rPr lang="de-DE" altLang="ja-JP" dirty="0">
                <a:solidFill>
                  <a:schemeClr val="accent5"/>
                </a:solidFill>
                <a:latin typeface="Arial" panose="020B0604020202020204" pitchFamily="34" charset="0"/>
                <a:cs typeface="Arial" panose="020B0604020202020204" pitchFamily="34" charset="0"/>
              </a:rPr>
            </a:br>
            <a:endParaRPr lang="ja-JP" altLang="en-US" dirty="0" smtClean="0">
              <a:solidFill>
                <a:schemeClr val="accent5"/>
              </a:solidFill>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41</a:t>
            </a:fld>
            <a:endParaRPr lang="en-US" altLang="ja-JP">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566" y="3408631"/>
            <a:ext cx="3987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2085761" y="683573"/>
            <a:ext cx="8912225" cy="1281112"/>
          </a:xfrm>
        </p:spPr>
        <p:txBody>
          <a:bodyPr>
            <a:normAutofit/>
          </a:bodyPr>
          <a:lstStyle/>
          <a:p>
            <a:r>
              <a:rPr lang="en-US" altLang="ja-JP" sz="3600" dirty="0" smtClean="0">
                <a:solidFill>
                  <a:schemeClr val="accent5"/>
                </a:solidFill>
                <a:latin typeface="Arial" panose="020B0604020202020204" pitchFamily="34" charset="0"/>
                <a:cs typeface="Arial" panose="020B0604020202020204" pitchFamily="34" charset="0"/>
              </a:rPr>
              <a:t>What is Patent Term Extension (PTE) ?</a:t>
            </a:r>
            <a:endParaRPr lang="ja-JP" altLang="en-US" sz="3600" dirty="0" smtClean="0">
              <a:solidFill>
                <a:schemeClr val="accent5"/>
              </a:solidFill>
              <a:latin typeface="Arial" panose="020B0604020202020204" pitchFamily="34" charset="0"/>
              <a:cs typeface="Arial" panose="020B0604020202020204" pitchFamily="34" charset="0"/>
            </a:endParaRPr>
          </a:p>
        </p:txBody>
      </p:sp>
      <p:sp>
        <p:nvSpPr>
          <p:cNvPr id="28" name="Content Placeholder 27"/>
          <p:cNvSpPr>
            <a:spLocks noGrp="1"/>
          </p:cNvSpPr>
          <p:nvPr>
            <p:ph idx="1"/>
          </p:nvPr>
        </p:nvSpPr>
        <p:spPr>
          <a:xfrm>
            <a:off x="2601087" y="1789216"/>
            <a:ext cx="8407339" cy="4409703"/>
          </a:xfrm>
        </p:spPr>
        <p:txBody>
          <a:bodyPr/>
          <a:lstStyle/>
          <a:p>
            <a:r>
              <a:rPr lang="en-US" altLang="ja-JP" sz="2400" dirty="0" smtClean="0">
                <a:solidFill>
                  <a:srgbClr val="333333"/>
                </a:solidFill>
                <a:latin typeface="Arial" panose="020B0604020202020204" pitchFamily="34" charset="0"/>
                <a:cs typeface="Arial" panose="020B0604020202020204" pitchFamily="34" charset="0"/>
              </a:rPr>
              <a:t>Patents have a 20-year patent term from the date of the filing of the patent application.</a:t>
            </a:r>
          </a:p>
          <a:p>
            <a:r>
              <a:rPr lang="en-US" altLang="ja-JP" sz="2400" dirty="0" smtClean="0">
                <a:solidFill>
                  <a:srgbClr val="333333"/>
                </a:solidFill>
                <a:latin typeface="Arial" panose="020B0604020202020204" pitchFamily="34" charset="0"/>
                <a:cs typeface="Arial" panose="020B0604020202020204" pitchFamily="34" charset="0"/>
              </a:rPr>
              <a:t>The effective patent term may substantially be less than 20 years in the field of </a:t>
            </a:r>
            <a:r>
              <a:rPr lang="en-US" altLang="ja-JP" sz="2400" b="1" dirty="0" smtClean="0">
                <a:solidFill>
                  <a:srgbClr val="FF0000"/>
                </a:solidFill>
                <a:latin typeface="Arial" panose="020B0604020202020204" pitchFamily="34" charset="0"/>
                <a:cs typeface="Arial" panose="020B0604020202020204" pitchFamily="34" charset="0"/>
              </a:rPr>
              <a:t>pharmaceuticals </a:t>
            </a:r>
            <a:r>
              <a:rPr lang="en-US" altLang="ja-JP" sz="2400" dirty="0" smtClean="0">
                <a:solidFill>
                  <a:srgbClr val="333333"/>
                </a:solidFill>
                <a:latin typeface="Arial" panose="020B0604020202020204" pitchFamily="34" charset="0"/>
                <a:cs typeface="Arial" panose="020B0604020202020204" pitchFamily="34" charset="0"/>
              </a:rPr>
              <a:t>and </a:t>
            </a:r>
            <a:r>
              <a:rPr lang="en-US" altLang="ja-JP" sz="2400" b="1" dirty="0" smtClean="0">
                <a:solidFill>
                  <a:srgbClr val="FF0000"/>
                </a:solidFill>
                <a:latin typeface="Arial" panose="020B0604020202020204" pitchFamily="34" charset="0"/>
                <a:cs typeface="Arial" panose="020B0604020202020204" pitchFamily="34" charset="0"/>
              </a:rPr>
              <a:t>agrochemicals</a:t>
            </a:r>
            <a:r>
              <a:rPr lang="en-US" altLang="ja-JP" sz="2400" dirty="0" smtClean="0">
                <a:solidFill>
                  <a:srgbClr val="FF0000"/>
                </a:solidFill>
                <a:latin typeface="Arial" panose="020B0604020202020204" pitchFamily="34" charset="0"/>
                <a:cs typeface="Arial" panose="020B0604020202020204" pitchFamily="34" charset="0"/>
              </a:rPr>
              <a:t> </a:t>
            </a:r>
            <a:r>
              <a:rPr lang="en-US" altLang="ja-JP" sz="2400" dirty="0" smtClean="0">
                <a:solidFill>
                  <a:srgbClr val="333333"/>
                </a:solidFill>
                <a:latin typeface="Arial" panose="020B0604020202020204" pitchFamily="34" charset="0"/>
                <a:cs typeface="Arial" panose="020B0604020202020204" pitchFamily="34" charset="0"/>
              </a:rPr>
              <a:t>due to marketing requirements in relevant laws, i.e., </a:t>
            </a:r>
            <a:r>
              <a:rPr lang="en-US" altLang="ja-JP" sz="2400" dirty="0" smtClean="0">
                <a:latin typeface="Arial" panose="020B0604020202020204" pitchFamily="34" charset="0"/>
                <a:ea typeface="ＭＳ ゴシック" pitchFamily="49" charset="-128"/>
                <a:cs typeface="Arial" panose="020B0604020202020204" pitchFamily="34" charset="0"/>
              </a:rPr>
              <a:t>Pharmaceutical Affairs Act and Agricultural Chemical Control Act.</a:t>
            </a:r>
            <a:endParaRPr lang="en-US" altLang="ja-JP" sz="2400" dirty="0" smtClean="0">
              <a:solidFill>
                <a:srgbClr val="333333"/>
              </a:solidFill>
              <a:latin typeface="Arial" panose="020B0604020202020204" pitchFamily="34" charset="0"/>
              <a:cs typeface="Arial" panose="020B0604020202020204" pitchFamily="34" charset="0"/>
            </a:endParaRPr>
          </a:p>
          <a:p>
            <a:r>
              <a:rPr lang="en-US" altLang="ja-JP" sz="2400" dirty="0" smtClean="0">
                <a:solidFill>
                  <a:srgbClr val="333333"/>
                </a:solidFill>
                <a:latin typeface="Arial" panose="020B0604020202020204" pitchFamily="34" charset="0"/>
                <a:cs typeface="Arial" panose="020B0604020202020204" pitchFamily="34" charset="0"/>
              </a:rPr>
              <a:t>The patent term is </a:t>
            </a:r>
            <a:r>
              <a:rPr lang="en-US" altLang="ja-JP" sz="2400" b="1" dirty="0" smtClean="0">
                <a:solidFill>
                  <a:srgbClr val="333333"/>
                </a:solidFill>
                <a:latin typeface="Arial" panose="020B0604020202020204" pitchFamily="34" charset="0"/>
                <a:cs typeface="Arial" panose="020B0604020202020204" pitchFamily="34" charset="0"/>
              </a:rPr>
              <a:t>extended</a:t>
            </a:r>
            <a:r>
              <a:rPr lang="en-US" altLang="ja-JP" sz="2400" dirty="0" smtClean="0">
                <a:solidFill>
                  <a:srgbClr val="333333"/>
                </a:solidFill>
                <a:latin typeface="Arial" panose="020B0604020202020204" pitchFamily="34" charset="0"/>
                <a:cs typeface="Arial" panose="020B0604020202020204" pitchFamily="34" charset="0"/>
              </a:rPr>
              <a:t> to </a:t>
            </a:r>
            <a:r>
              <a:rPr lang="en-US" altLang="ja-JP" sz="2400" u="sng" dirty="0" smtClean="0">
                <a:solidFill>
                  <a:srgbClr val="333333"/>
                </a:solidFill>
                <a:latin typeface="Arial" panose="020B0604020202020204" pitchFamily="34" charset="0"/>
                <a:cs typeface="Arial" panose="020B0604020202020204" pitchFamily="34" charset="0"/>
              </a:rPr>
              <a:t>compensate</a:t>
            </a:r>
            <a:r>
              <a:rPr lang="en-US" altLang="ja-JP" sz="2400" dirty="0" smtClean="0">
                <a:solidFill>
                  <a:srgbClr val="333333"/>
                </a:solidFill>
                <a:latin typeface="Arial" panose="020B0604020202020204" pitchFamily="34" charset="0"/>
                <a:cs typeface="Arial" panose="020B0604020202020204" pitchFamily="34" charset="0"/>
              </a:rPr>
              <a:t> patent holders for any marketing time lost due to procedures for obtaining marketing approval.</a:t>
            </a:r>
          </a:p>
          <a:p>
            <a:r>
              <a:rPr lang="en-US" altLang="ja-JP" sz="2400" dirty="0" smtClean="0">
                <a:solidFill>
                  <a:srgbClr val="333333"/>
                </a:solidFill>
                <a:latin typeface="Arial" panose="020B0604020202020204" pitchFamily="34" charset="0"/>
                <a:cs typeface="Arial" panose="020B0604020202020204" pitchFamily="34" charset="0"/>
              </a:rPr>
              <a:t> </a:t>
            </a:r>
            <a:r>
              <a:rPr lang="en-US" altLang="ja-JP" sz="2400" i="1" dirty="0" smtClean="0">
                <a:solidFill>
                  <a:schemeClr val="tx1"/>
                </a:solidFill>
                <a:latin typeface="Arial" panose="020B0604020202020204" pitchFamily="34" charset="0"/>
                <a:cs typeface="Arial" panose="020B0604020202020204" pitchFamily="34" charset="0"/>
              </a:rPr>
              <a:t>cf.</a:t>
            </a:r>
            <a:r>
              <a:rPr lang="en-US" altLang="ja-JP" sz="2400" dirty="0" smtClean="0">
                <a:solidFill>
                  <a:schemeClr val="tx1"/>
                </a:solidFill>
                <a:latin typeface="Arial" panose="020B0604020202020204" pitchFamily="34" charset="0"/>
                <a:cs typeface="Arial" panose="020B0604020202020204" pitchFamily="34" charset="0"/>
              </a:rPr>
              <a:t> SPC in Europe</a:t>
            </a:r>
            <a:endParaRPr lang="en-US" altLang="ja-JP" sz="2400" dirty="0" smtClean="0">
              <a:solidFill>
                <a:srgbClr val="333333"/>
              </a:solidFill>
              <a:latin typeface="Arial" panose="020B0604020202020204" pitchFamily="34" charset="0"/>
              <a:cs typeface="Arial" panose="020B0604020202020204" pitchFamily="34" charset="0"/>
            </a:endParaRPr>
          </a:p>
          <a:p>
            <a:endParaRPr kumimoji="1" lang="ja-JP" altLang="en-US" sz="24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5</a:t>
            </a:fld>
            <a:endParaRPr lang="en-US" altLang="ja-JP"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1473602" y="548784"/>
            <a:ext cx="8912225" cy="595312"/>
          </a:xfrm>
        </p:spPr>
        <p:txBody>
          <a:bodyPr>
            <a:noAutofit/>
          </a:bodyPr>
          <a:lstStyle/>
          <a:p>
            <a:r>
              <a:rPr lang="en-US" altLang="ja-JP" sz="3600" dirty="0" smtClean="0">
                <a:solidFill>
                  <a:schemeClr val="accent5"/>
                </a:solidFill>
                <a:latin typeface="Arial" panose="020B0604020202020204" pitchFamily="34" charset="0"/>
                <a:cs typeface="Arial" panose="020B0604020202020204" pitchFamily="34" charset="0"/>
              </a:rPr>
              <a:t>Calculation of PTE</a:t>
            </a:r>
            <a:endParaRPr lang="ja-JP" altLang="en-US" sz="3600" dirty="0" smtClean="0">
              <a:solidFill>
                <a:schemeClr val="accent5"/>
              </a:solidFill>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2523333" y="1270661"/>
            <a:ext cx="8253020" cy="2458191"/>
          </a:xfrm>
        </p:spPr>
        <p:txBody>
          <a:bodyPr>
            <a:normAutofit lnSpcReduction="10000"/>
          </a:bodyPr>
          <a:lstStyle/>
          <a:p>
            <a:pPr>
              <a:defRPr/>
            </a:pPr>
            <a:r>
              <a:rPr lang="en-US" altLang="ja-JP" sz="2000" dirty="0" smtClean="0">
                <a:latin typeface="Arial" panose="020B0604020202020204" pitchFamily="34" charset="0"/>
                <a:cs typeface="Arial" panose="020B0604020202020204" pitchFamily="34" charset="0"/>
              </a:rPr>
              <a:t>The extendable period of time is calculated from </a:t>
            </a:r>
          </a:p>
          <a:p>
            <a:pPr marL="400050" lvl="1" indent="0">
              <a:buNone/>
              <a:defRPr/>
            </a:pPr>
            <a:r>
              <a:rPr lang="en-US" altLang="ja-JP" sz="2000" b="1" dirty="0" smtClean="0">
                <a:latin typeface="Arial" panose="020B0604020202020204" pitchFamily="34" charset="0"/>
                <a:cs typeface="Arial" panose="020B0604020202020204" pitchFamily="34" charset="0"/>
              </a:rPr>
              <a:t>1) </a:t>
            </a:r>
            <a:r>
              <a:rPr lang="en-US" altLang="ja-JP" sz="2000" dirty="0" smtClean="0">
                <a:latin typeface="Arial" panose="020B0604020202020204" pitchFamily="34" charset="0"/>
                <a:cs typeface="Arial" panose="020B0604020202020204" pitchFamily="34" charset="0"/>
              </a:rPr>
              <a:t>the day when the clinical study is started for obtaining for marketing approval (MA), </a:t>
            </a:r>
            <a:r>
              <a:rPr lang="en-US" altLang="ja-JP" sz="2000" b="1" dirty="0" smtClean="0">
                <a:latin typeface="Arial" panose="020B0604020202020204" pitchFamily="34" charset="0"/>
                <a:cs typeface="Arial" panose="020B0604020202020204" pitchFamily="34" charset="0"/>
              </a:rPr>
              <a:t>or </a:t>
            </a:r>
          </a:p>
          <a:p>
            <a:pPr marL="400050" lvl="1" indent="0">
              <a:buNone/>
              <a:defRPr/>
            </a:pPr>
            <a:r>
              <a:rPr lang="en-US" altLang="ja-JP" sz="2000" b="1" dirty="0" smtClean="0">
                <a:latin typeface="Arial" panose="020B0604020202020204" pitchFamily="34" charset="0"/>
                <a:cs typeface="Arial" panose="020B0604020202020204" pitchFamily="34" charset="0"/>
              </a:rPr>
              <a:t>2) </a:t>
            </a:r>
            <a:r>
              <a:rPr lang="en-US" altLang="ja-JP" sz="2000" dirty="0" smtClean="0">
                <a:latin typeface="Arial" panose="020B0604020202020204" pitchFamily="34" charset="0"/>
                <a:cs typeface="Arial" panose="020B0604020202020204" pitchFamily="34" charset="0"/>
              </a:rPr>
              <a:t>the day when the patent is registered before JPO, </a:t>
            </a:r>
            <a:r>
              <a:rPr lang="en-US" altLang="ja-JP" sz="2000" b="1" dirty="0" smtClean="0">
                <a:latin typeface="Arial" panose="020B0604020202020204" pitchFamily="34" charset="0"/>
                <a:cs typeface="Arial" panose="020B0604020202020204" pitchFamily="34" charset="0"/>
              </a:rPr>
              <a:t>whichever is later</a:t>
            </a:r>
            <a:r>
              <a:rPr lang="en-US" altLang="ja-JP" sz="2000" dirty="0" smtClean="0">
                <a:latin typeface="Arial" panose="020B0604020202020204" pitchFamily="34" charset="0"/>
                <a:cs typeface="Arial" panose="020B0604020202020204" pitchFamily="34" charset="0"/>
              </a:rPr>
              <a:t>, </a:t>
            </a:r>
          </a:p>
          <a:p>
            <a:pPr marL="400050" lvl="1" indent="0">
              <a:buFont typeface="Wingdings 3" pitchFamily="18" charset="2"/>
              <a:buNone/>
              <a:defRPr/>
            </a:pPr>
            <a:r>
              <a:rPr lang="en-US" altLang="ja-JP" sz="2000" dirty="0" smtClean="0">
                <a:latin typeface="Arial" panose="020B0604020202020204" pitchFamily="34" charset="0"/>
                <a:cs typeface="Arial" panose="020B0604020202020204" pitchFamily="34" charset="0"/>
              </a:rPr>
              <a:t>to one day before when MA is mailed to the applicant.</a:t>
            </a:r>
          </a:p>
          <a:p>
            <a:pPr lvl="0">
              <a:buClr>
                <a:srgbClr val="353535"/>
              </a:buClr>
              <a:defRPr/>
            </a:pPr>
            <a:r>
              <a:rPr lang="en-US" altLang="ja-JP" sz="2000" dirty="0" smtClean="0">
                <a:latin typeface="Arial" panose="020B0604020202020204" pitchFamily="34" charset="0"/>
                <a:cs typeface="Arial" panose="020B0604020202020204" pitchFamily="34" charset="0"/>
              </a:rPr>
              <a:t>Extension is up to </a:t>
            </a:r>
            <a:r>
              <a:rPr lang="en-US" altLang="ja-JP" sz="2000" b="1" dirty="0" smtClean="0">
                <a:latin typeface="Arial" panose="020B0604020202020204" pitchFamily="34" charset="0"/>
                <a:cs typeface="Arial" panose="020B0604020202020204" pitchFamily="34" charset="0"/>
              </a:rPr>
              <a:t>5 years.</a:t>
            </a:r>
            <a:endParaRPr lang="ja-JP" altLang="en-US" sz="20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6</a:t>
            </a:fld>
            <a:endParaRPr lang="en-US" altLang="ja-JP">
              <a:latin typeface="Arial" panose="020B0604020202020204" pitchFamily="34" charset="0"/>
              <a:cs typeface="Arial" panose="020B0604020202020204" pitchFamily="34" charset="0"/>
            </a:endParaRPr>
          </a:p>
        </p:txBody>
      </p:sp>
      <p:cxnSp>
        <p:nvCxnSpPr>
          <p:cNvPr id="20484" name="AutoShape 1035"/>
          <p:cNvCxnSpPr>
            <a:cxnSpLocks noChangeShapeType="1"/>
          </p:cNvCxnSpPr>
          <p:nvPr/>
        </p:nvCxnSpPr>
        <p:spPr bwMode="auto">
          <a:xfrm>
            <a:off x="3837390" y="4967288"/>
            <a:ext cx="5943600" cy="0"/>
          </a:xfrm>
          <a:prstGeom prst="straightConnector1">
            <a:avLst/>
          </a:prstGeom>
          <a:noFill/>
          <a:ln w="9525">
            <a:solidFill>
              <a:schemeClr val="tx1"/>
            </a:solidFill>
            <a:round/>
            <a:headEnd/>
            <a:tailEnd/>
          </a:ln>
        </p:spPr>
      </p:cxnSp>
      <p:cxnSp>
        <p:nvCxnSpPr>
          <p:cNvPr id="20485" name="AutoShape 1036"/>
          <p:cNvCxnSpPr>
            <a:cxnSpLocks noChangeShapeType="1"/>
          </p:cNvCxnSpPr>
          <p:nvPr/>
        </p:nvCxnSpPr>
        <p:spPr bwMode="auto">
          <a:xfrm>
            <a:off x="3837390" y="4738688"/>
            <a:ext cx="0" cy="381000"/>
          </a:xfrm>
          <a:prstGeom prst="straightConnector1">
            <a:avLst/>
          </a:prstGeom>
          <a:noFill/>
          <a:ln w="9525">
            <a:solidFill>
              <a:schemeClr val="tx1"/>
            </a:solidFill>
            <a:round/>
            <a:headEnd/>
            <a:tailEnd/>
          </a:ln>
        </p:spPr>
      </p:cxnSp>
      <p:sp>
        <p:nvSpPr>
          <p:cNvPr id="20486" name="Rectangle 1038"/>
          <p:cNvSpPr>
            <a:spLocks noChangeArrowheads="1"/>
          </p:cNvSpPr>
          <p:nvPr/>
        </p:nvSpPr>
        <p:spPr bwMode="auto">
          <a:xfrm>
            <a:off x="5602690" y="4884738"/>
            <a:ext cx="4178300" cy="82550"/>
          </a:xfrm>
          <a:prstGeom prst="rect">
            <a:avLst/>
          </a:prstGeom>
          <a:solidFill>
            <a:schemeClr val="accent1"/>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sp>
        <p:nvSpPr>
          <p:cNvPr id="20487" name="Rectangle 1040"/>
          <p:cNvSpPr>
            <a:spLocks noChangeArrowheads="1"/>
          </p:cNvSpPr>
          <p:nvPr/>
        </p:nvSpPr>
        <p:spPr bwMode="auto">
          <a:xfrm>
            <a:off x="9785753" y="4884738"/>
            <a:ext cx="990600" cy="82550"/>
          </a:xfrm>
          <a:prstGeom prst="rect">
            <a:avLst/>
          </a:prstGeom>
          <a:solidFill>
            <a:srgbClr val="FF0000"/>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sp>
        <p:nvSpPr>
          <p:cNvPr id="20488" name="Text Box 1051"/>
          <p:cNvSpPr txBox="1">
            <a:spLocks noChangeArrowheads="1"/>
          </p:cNvSpPr>
          <p:nvPr/>
        </p:nvSpPr>
        <p:spPr bwMode="auto">
          <a:xfrm>
            <a:off x="3153178" y="4195234"/>
            <a:ext cx="1371600" cy="308504"/>
          </a:xfrm>
          <a:prstGeom prst="rect">
            <a:avLst/>
          </a:prstGeom>
          <a:noFill/>
          <a:ln w="9525">
            <a:noFill/>
            <a:round/>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rPr>
              <a:t>Filing Date</a:t>
            </a:r>
          </a:p>
        </p:txBody>
      </p:sp>
      <p:sp>
        <p:nvSpPr>
          <p:cNvPr id="20489" name="Text Box 1053"/>
          <p:cNvSpPr txBox="1">
            <a:spLocks noChangeArrowheads="1"/>
          </p:cNvSpPr>
          <p:nvPr/>
        </p:nvSpPr>
        <p:spPr bwMode="auto">
          <a:xfrm>
            <a:off x="4470803" y="6210300"/>
            <a:ext cx="1462087" cy="523947"/>
          </a:xfrm>
          <a:prstGeom prst="rect">
            <a:avLst/>
          </a:prstGeom>
          <a:noFill/>
          <a:ln w="9525">
            <a:solidFill>
              <a:schemeClr val="accent1"/>
            </a:solidFill>
            <a:round/>
            <a:headEnd/>
            <a:tailEnd/>
          </a:ln>
        </p:spPr>
        <p:txBody>
          <a:bodyPr lIns="92160" tIns="46080" rIns="92160" bIns="4608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rPr>
              <a:t>Started</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rPr>
              <a:t>clinical trial</a:t>
            </a:r>
          </a:p>
        </p:txBody>
      </p:sp>
      <p:sp>
        <p:nvSpPr>
          <p:cNvPr id="20490" name="Text Box 1057"/>
          <p:cNvSpPr txBox="1">
            <a:spLocks noChangeArrowheads="1"/>
          </p:cNvSpPr>
          <p:nvPr/>
        </p:nvSpPr>
        <p:spPr bwMode="auto">
          <a:xfrm>
            <a:off x="6117040" y="6210300"/>
            <a:ext cx="1697038" cy="523947"/>
          </a:xfrm>
          <a:prstGeom prst="rect">
            <a:avLst/>
          </a:prstGeom>
          <a:noFill/>
          <a:ln w="9525">
            <a:solidFill>
              <a:schemeClr val="accent1"/>
            </a:solidFill>
            <a:round/>
            <a:headEnd/>
            <a:tailEnd/>
          </a:ln>
        </p:spPr>
        <p:txBody>
          <a:bodyPr lIns="92160" tIns="46080" rIns="92160" bIns="4608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rPr>
              <a:t>Marketing</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rPr>
              <a:t>approval</a:t>
            </a:r>
          </a:p>
        </p:txBody>
      </p:sp>
      <p:sp>
        <p:nvSpPr>
          <p:cNvPr id="20491" name="Text Box 1058"/>
          <p:cNvSpPr txBox="1">
            <a:spLocks noChangeArrowheads="1"/>
          </p:cNvSpPr>
          <p:nvPr/>
        </p:nvSpPr>
        <p:spPr bwMode="auto">
          <a:xfrm>
            <a:off x="8389433" y="4124590"/>
            <a:ext cx="2514600" cy="308504"/>
          </a:xfrm>
          <a:prstGeom prst="rect">
            <a:avLst/>
          </a:prstGeom>
          <a:noFill/>
          <a:ln w="9525">
            <a:noFill/>
            <a:round/>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rPr>
              <a:t>Original Expiry Date</a:t>
            </a:r>
          </a:p>
        </p:txBody>
      </p:sp>
      <p:sp>
        <p:nvSpPr>
          <p:cNvPr id="20492" name="Text Box 1064"/>
          <p:cNvSpPr txBox="1">
            <a:spLocks noChangeArrowheads="1"/>
          </p:cNvSpPr>
          <p:nvPr/>
        </p:nvSpPr>
        <p:spPr bwMode="auto">
          <a:xfrm>
            <a:off x="4665107" y="4195234"/>
            <a:ext cx="2438400" cy="308504"/>
          </a:xfrm>
          <a:prstGeom prst="rect">
            <a:avLst/>
          </a:prstGeom>
          <a:noFill/>
          <a:ln w="9525">
            <a:noFill/>
            <a:round/>
            <a:headEnd/>
            <a:tailEnd/>
          </a:ln>
        </p:spPr>
        <p:txBody>
          <a:bodyPr lIns="92160" tIns="46080" rIns="92160" bIns="46080">
            <a:spAutoFit/>
          </a:bodyPr>
          <a:lstStyle/>
          <a:p>
            <a:pPr marL="577850" indent="-574675" algn="ctr" defTabSz="449263">
              <a:buSzPct val="100000"/>
              <a:tabLst>
                <a:tab pos="577850" algn="l"/>
                <a:tab pos="1025525" algn="l"/>
                <a:tab pos="1474788" algn="l"/>
                <a:tab pos="1924050" algn="l"/>
                <a:tab pos="2373313" algn="l"/>
                <a:tab pos="2822575" algn="l"/>
                <a:tab pos="3271838" algn="l"/>
                <a:tab pos="3721100" algn="l"/>
                <a:tab pos="4170363" algn="l"/>
                <a:tab pos="4619625" algn="l"/>
                <a:tab pos="5068888" algn="l"/>
                <a:tab pos="5518150" algn="l"/>
                <a:tab pos="5967413" algn="l"/>
                <a:tab pos="6416675" algn="l"/>
                <a:tab pos="6865938" algn="l"/>
                <a:tab pos="7315200" algn="l"/>
                <a:tab pos="7764463" algn="l"/>
                <a:tab pos="8213725" algn="l"/>
                <a:tab pos="8662988" algn="l"/>
                <a:tab pos="9112250" algn="l"/>
                <a:tab pos="9561513" algn="l"/>
              </a:tabLst>
            </a:pPr>
            <a:r>
              <a:rPr lang="en-US" altLang="ja-JP" sz="1400" b="1" dirty="0">
                <a:solidFill>
                  <a:srgbClr val="002060"/>
                </a:solidFill>
                <a:latin typeface="Arial" panose="020B0604020202020204" pitchFamily="34" charset="0"/>
                <a:ea typeface="ＭＳ ゴシック" pitchFamily="49" charset="-128"/>
                <a:cs typeface="Arial" panose="020B0604020202020204" pitchFamily="34" charset="0"/>
              </a:rPr>
              <a:t>Registration Date</a:t>
            </a:r>
          </a:p>
        </p:txBody>
      </p:sp>
      <p:sp>
        <p:nvSpPr>
          <p:cNvPr id="20493" name="Line 1065"/>
          <p:cNvSpPr>
            <a:spLocks noChangeShapeType="1"/>
          </p:cNvSpPr>
          <p:nvPr/>
        </p:nvSpPr>
        <p:spPr bwMode="auto">
          <a:xfrm>
            <a:off x="5602690" y="4351338"/>
            <a:ext cx="0" cy="533400"/>
          </a:xfrm>
          <a:prstGeom prst="line">
            <a:avLst/>
          </a:prstGeom>
          <a:noFill/>
          <a:ln w="9525">
            <a:solidFill>
              <a:schemeClr val="tx1"/>
            </a:solidFill>
            <a:round/>
            <a:headEnd/>
            <a:tailEnd type="triangle" w="med" len="med"/>
          </a:ln>
        </p:spPr>
        <p:txBody>
          <a:bodyPr/>
          <a:lstStyle/>
          <a:p>
            <a:endParaRPr lang="ja-JP" altLang="en-US">
              <a:latin typeface="Arial" panose="020B0604020202020204" pitchFamily="34" charset="0"/>
              <a:cs typeface="Arial" panose="020B0604020202020204" pitchFamily="34" charset="0"/>
            </a:endParaRPr>
          </a:p>
        </p:txBody>
      </p:sp>
      <p:sp>
        <p:nvSpPr>
          <p:cNvPr id="20494" name="Line 1066"/>
          <p:cNvSpPr>
            <a:spLocks noChangeShapeType="1"/>
          </p:cNvSpPr>
          <p:nvPr/>
        </p:nvSpPr>
        <p:spPr bwMode="auto">
          <a:xfrm>
            <a:off x="9793690" y="4351338"/>
            <a:ext cx="0" cy="304800"/>
          </a:xfrm>
          <a:prstGeom prst="line">
            <a:avLst/>
          </a:prstGeom>
          <a:noFill/>
          <a:ln w="9525">
            <a:solidFill>
              <a:schemeClr val="tx1"/>
            </a:solidFill>
            <a:round/>
            <a:headEnd/>
            <a:tailEnd type="triangle" w="med" len="med"/>
          </a:ln>
        </p:spPr>
        <p:txBody>
          <a:bodyPr/>
          <a:lstStyle/>
          <a:p>
            <a:endParaRPr lang="ja-JP" altLang="en-US">
              <a:latin typeface="Arial" panose="020B0604020202020204" pitchFamily="34" charset="0"/>
              <a:cs typeface="Arial" panose="020B0604020202020204" pitchFamily="34" charset="0"/>
            </a:endParaRPr>
          </a:p>
        </p:txBody>
      </p:sp>
      <p:sp>
        <p:nvSpPr>
          <p:cNvPr id="20495" name="Line 1067"/>
          <p:cNvSpPr>
            <a:spLocks noChangeShapeType="1"/>
          </p:cNvSpPr>
          <p:nvPr/>
        </p:nvSpPr>
        <p:spPr bwMode="auto">
          <a:xfrm>
            <a:off x="3832628" y="4427538"/>
            <a:ext cx="0" cy="304800"/>
          </a:xfrm>
          <a:prstGeom prst="line">
            <a:avLst/>
          </a:prstGeom>
          <a:noFill/>
          <a:ln w="9525">
            <a:solidFill>
              <a:schemeClr val="tx1"/>
            </a:solidFill>
            <a:round/>
            <a:headEnd/>
            <a:tailEnd type="triangle" w="med" len="med"/>
          </a:ln>
        </p:spPr>
        <p:txBody>
          <a:bodyPr/>
          <a:lstStyle/>
          <a:p>
            <a:endParaRPr lang="ja-JP" altLang="en-US">
              <a:latin typeface="Arial" panose="020B0604020202020204" pitchFamily="34" charset="0"/>
              <a:cs typeface="Arial" panose="020B0604020202020204" pitchFamily="34" charset="0"/>
            </a:endParaRPr>
          </a:p>
        </p:txBody>
      </p:sp>
      <p:cxnSp>
        <p:nvCxnSpPr>
          <p:cNvPr id="20496" name="AutoShape 1068"/>
          <p:cNvCxnSpPr>
            <a:cxnSpLocks noChangeShapeType="1"/>
          </p:cNvCxnSpPr>
          <p:nvPr/>
        </p:nvCxnSpPr>
        <p:spPr bwMode="auto">
          <a:xfrm>
            <a:off x="9793690" y="4708525"/>
            <a:ext cx="0" cy="381000"/>
          </a:xfrm>
          <a:prstGeom prst="straightConnector1">
            <a:avLst/>
          </a:prstGeom>
          <a:noFill/>
          <a:ln w="9525">
            <a:solidFill>
              <a:schemeClr val="tx1"/>
            </a:solidFill>
            <a:round/>
            <a:headEnd/>
            <a:tailEnd/>
          </a:ln>
        </p:spPr>
      </p:cxnSp>
      <p:sp>
        <p:nvSpPr>
          <p:cNvPr id="20497" name="Line 1072"/>
          <p:cNvSpPr>
            <a:spLocks noChangeShapeType="1"/>
          </p:cNvSpPr>
          <p:nvPr/>
        </p:nvSpPr>
        <p:spPr bwMode="auto">
          <a:xfrm flipV="1">
            <a:off x="6752040" y="5080000"/>
            <a:ext cx="0" cy="1131888"/>
          </a:xfrm>
          <a:prstGeom prst="line">
            <a:avLst/>
          </a:prstGeom>
          <a:noFill/>
          <a:ln w="9525">
            <a:solidFill>
              <a:schemeClr val="tx1"/>
            </a:solidFill>
            <a:prstDash val="dash"/>
            <a:round/>
            <a:headEnd/>
            <a:tailEnd type="triangle" w="med" len="med"/>
          </a:ln>
        </p:spPr>
        <p:txBody>
          <a:bodyPr/>
          <a:lstStyle/>
          <a:p>
            <a:endParaRPr lang="ja-JP" altLang="en-US">
              <a:latin typeface="Arial" panose="020B0604020202020204" pitchFamily="34" charset="0"/>
              <a:cs typeface="Arial" panose="020B0604020202020204" pitchFamily="34" charset="0"/>
            </a:endParaRPr>
          </a:p>
        </p:txBody>
      </p:sp>
      <p:cxnSp>
        <p:nvCxnSpPr>
          <p:cNvPr id="20498" name="AutoShape 1035"/>
          <p:cNvCxnSpPr>
            <a:cxnSpLocks noChangeShapeType="1"/>
          </p:cNvCxnSpPr>
          <p:nvPr/>
        </p:nvCxnSpPr>
        <p:spPr bwMode="auto">
          <a:xfrm>
            <a:off x="3838978" y="5475288"/>
            <a:ext cx="5943600" cy="0"/>
          </a:xfrm>
          <a:prstGeom prst="straightConnector1">
            <a:avLst/>
          </a:prstGeom>
          <a:noFill/>
          <a:ln w="9525">
            <a:solidFill>
              <a:schemeClr val="tx1"/>
            </a:solidFill>
            <a:round/>
            <a:headEnd/>
            <a:tailEnd/>
          </a:ln>
        </p:spPr>
      </p:cxnSp>
      <p:cxnSp>
        <p:nvCxnSpPr>
          <p:cNvPr id="20499" name="AutoShape 1036"/>
          <p:cNvCxnSpPr>
            <a:cxnSpLocks noChangeShapeType="1"/>
          </p:cNvCxnSpPr>
          <p:nvPr/>
        </p:nvCxnSpPr>
        <p:spPr bwMode="auto">
          <a:xfrm>
            <a:off x="3838978" y="5246688"/>
            <a:ext cx="0" cy="381000"/>
          </a:xfrm>
          <a:prstGeom prst="straightConnector1">
            <a:avLst/>
          </a:prstGeom>
          <a:noFill/>
          <a:ln w="9525">
            <a:solidFill>
              <a:schemeClr val="tx1"/>
            </a:solidFill>
            <a:round/>
            <a:headEnd/>
            <a:tailEnd/>
          </a:ln>
        </p:spPr>
      </p:cxnSp>
      <p:sp>
        <p:nvSpPr>
          <p:cNvPr id="20500" name="Rectangle 1038"/>
          <p:cNvSpPr>
            <a:spLocks noChangeArrowheads="1"/>
          </p:cNvSpPr>
          <p:nvPr/>
        </p:nvSpPr>
        <p:spPr bwMode="auto">
          <a:xfrm>
            <a:off x="5604278" y="5392738"/>
            <a:ext cx="4178300" cy="82550"/>
          </a:xfrm>
          <a:prstGeom prst="rect">
            <a:avLst/>
          </a:prstGeom>
          <a:solidFill>
            <a:schemeClr val="accent1"/>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cxnSp>
        <p:nvCxnSpPr>
          <p:cNvPr id="20501" name="AutoShape 1068"/>
          <p:cNvCxnSpPr>
            <a:cxnSpLocks noChangeShapeType="1"/>
          </p:cNvCxnSpPr>
          <p:nvPr/>
        </p:nvCxnSpPr>
        <p:spPr bwMode="auto">
          <a:xfrm>
            <a:off x="9795278" y="5216525"/>
            <a:ext cx="0" cy="381000"/>
          </a:xfrm>
          <a:prstGeom prst="straightConnector1">
            <a:avLst/>
          </a:prstGeom>
          <a:noFill/>
          <a:ln w="9525">
            <a:solidFill>
              <a:schemeClr val="tx1"/>
            </a:solidFill>
            <a:round/>
            <a:headEnd/>
            <a:tailEnd/>
          </a:ln>
        </p:spPr>
      </p:cxnSp>
      <p:sp>
        <p:nvSpPr>
          <p:cNvPr id="20502" name="Line 1071"/>
          <p:cNvSpPr>
            <a:spLocks noChangeShapeType="1"/>
          </p:cNvSpPr>
          <p:nvPr/>
        </p:nvSpPr>
        <p:spPr bwMode="auto">
          <a:xfrm flipH="1" flipV="1">
            <a:off x="5177240" y="5602288"/>
            <a:ext cx="3175" cy="623887"/>
          </a:xfrm>
          <a:prstGeom prst="line">
            <a:avLst/>
          </a:prstGeom>
          <a:noFill/>
          <a:ln w="9525">
            <a:solidFill>
              <a:schemeClr val="tx1"/>
            </a:solidFill>
            <a:round/>
            <a:headEnd/>
            <a:tailEnd type="triangle" w="med" len="med"/>
          </a:ln>
        </p:spPr>
        <p:txBody>
          <a:bodyPr/>
          <a:lstStyle/>
          <a:p>
            <a:endParaRPr lang="ja-JP" altLang="en-US">
              <a:latin typeface="Arial" panose="020B0604020202020204" pitchFamily="34" charset="0"/>
              <a:cs typeface="Arial" panose="020B0604020202020204" pitchFamily="34" charset="0"/>
            </a:endParaRPr>
          </a:p>
        </p:txBody>
      </p:sp>
      <p:sp>
        <p:nvSpPr>
          <p:cNvPr id="20503" name="テキスト ボックス 25"/>
          <p:cNvSpPr txBox="1">
            <a:spLocks noChangeArrowheads="1"/>
          </p:cNvSpPr>
          <p:nvPr/>
        </p:nvSpPr>
        <p:spPr bwMode="auto">
          <a:xfrm>
            <a:off x="3099203" y="4776788"/>
            <a:ext cx="343364" cy="307777"/>
          </a:xfrm>
          <a:prstGeom prst="rect">
            <a:avLst/>
          </a:prstGeom>
          <a:noFill/>
          <a:ln w="9525">
            <a:noFill/>
            <a:miter lim="800000"/>
            <a:headEnd/>
            <a:tailEnd/>
          </a:ln>
        </p:spPr>
        <p:txBody>
          <a:bodyPr wrap="none">
            <a:spAutoFit/>
          </a:bodyPr>
          <a:lstStyle/>
          <a:p>
            <a:r>
              <a:rPr kumimoji="1" lang="en-US" altLang="ja-JP" sz="1400" b="1" dirty="0">
                <a:latin typeface="Arial" panose="020B0604020202020204" pitchFamily="34" charset="0"/>
                <a:cs typeface="Arial" panose="020B0604020202020204" pitchFamily="34" charset="0"/>
              </a:rPr>
              <a:t>1)</a:t>
            </a:r>
            <a:endParaRPr kumimoji="1" lang="ja-JP" altLang="en-US" sz="1400" b="1" dirty="0">
              <a:latin typeface="Arial" panose="020B0604020202020204" pitchFamily="34" charset="0"/>
              <a:cs typeface="Arial" panose="020B0604020202020204" pitchFamily="34" charset="0"/>
            </a:endParaRPr>
          </a:p>
        </p:txBody>
      </p:sp>
      <p:sp>
        <p:nvSpPr>
          <p:cNvPr id="20504" name="テキスト ボックス 26"/>
          <p:cNvSpPr txBox="1">
            <a:spLocks noChangeArrowheads="1"/>
          </p:cNvSpPr>
          <p:nvPr/>
        </p:nvSpPr>
        <p:spPr bwMode="auto">
          <a:xfrm>
            <a:off x="3102378" y="5257800"/>
            <a:ext cx="343364" cy="307777"/>
          </a:xfrm>
          <a:prstGeom prst="rect">
            <a:avLst/>
          </a:prstGeom>
          <a:noFill/>
          <a:ln w="9525">
            <a:noFill/>
            <a:miter lim="800000"/>
            <a:headEnd/>
            <a:tailEnd/>
          </a:ln>
        </p:spPr>
        <p:txBody>
          <a:bodyPr wrap="none">
            <a:spAutoFit/>
          </a:bodyPr>
          <a:lstStyle/>
          <a:p>
            <a:r>
              <a:rPr kumimoji="1" lang="en-US" altLang="ja-JP" sz="1400" b="1" dirty="0">
                <a:latin typeface="Arial" panose="020B0604020202020204" pitchFamily="34" charset="0"/>
                <a:cs typeface="Arial" panose="020B0604020202020204" pitchFamily="34" charset="0"/>
              </a:rPr>
              <a:t>2)</a:t>
            </a:r>
            <a:endParaRPr kumimoji="1" lang="ja-JP" altLang="en-US" sz="1400" b="1" dirty="0">
              <a:latin typeface="Arial" panose="020B0604020202020204" pitchFamily="34" charset="0"/>
              <a:cs typeface="Arial" panose="020B0604020202020204" pitchFamily="34" charset="0"/>
            </a:endParaRPr>
          </a:p>
        </p:txBody>
      </p:sp>
      <p:sp>
        <p:nvSpPr>
          <p:cNvPr id="20505" name="Rectangle 1040"/>
          <p:cNvSpPr>
            <a:spLocks noChangeArrowheads="1"/>
          </p:cNvSpPr>
          <p:nvPr/>
        </p:nvSpPr>
        <p:spPr bwMode="auto">
          <a:xfrm>
            <a:off x="9788928" y="5392738"/>
            <a:ext cx="647700" cy="82550"/>
          </a:xfrm>
          <a:prstGeom prst="rect">
            <a:avLst/>
          </a:prstGeom>
          <a:solidFill>
            <a:srgbClr val="FF0000"/>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sp>
        <p:nvSpPr>
          <p:cNvPr id="20506" name="Rectangle 1040"/>
          <p:cNvSpPr>
            <a:spLocks noChangeArrowheads="1"/>
          </p:cNvSpPr>
          <p:nvPr/>
        </p:nvSpPr>
        <p:spPr bwMode="auto">
          <a:xfrm>
            <a:off x="5605865" y="5476875"/>
            <a:ext cx="647700" cy="68263"/>
          </a:xfrm>
          <a:prstGeom prst="rect">
            <a:avLst/>
          </a:prstGeom>
          <a:solidFill>
            <a:srgbClr val="FF0000"/>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sp>
        <p:nvSpPr>
          <p:cNvPr id="20507" name="Rectangle 1040"/>
          <p:cNvSpPr>
            <a:spLocks noChangeArrowheads="1"/>
          </p:cNvSpPr>
          <p:nvPr/>
        </p:nvSpPr>
        <p:spPr bwMode="auto">
          <a:xfrm>
            <a:off x="5756678" y="4960938"/>
            <a:ext cx="990600" cy="82550"/>
          </a:xfrm>
          <a:prstGeom prst="rect">
            <a:avLst/>
          </a:prstGeom>
          <a:solidFill>
            <a:srgbClr val="FF0000"/>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sp>
        <p:nvSpPr>
          <p:cNvPr id="20508" name="Rectangle 1040"/>
          <p:cNvSpPr>
            <a:spLocks noChangeArrowheads="1"/>
          </p:cNvSpPr>
          <p:nvPr/>
        </p:nvSpPr>
        <p:spPr bwMode="auto">
          <a:xfrm>
            <a:off x="5180415" y="5476875"/>
            <a:ext cx="422275" cy="68263"/>
          </a:xfrm>
          <a:prstGeom prst="rect">
            <a:avLst/>
          </a:prstGeom>
          <a:solidFill>
            <a:schemeClr val="bg1"/>
          </a:solidFill>
          <a:ln w="9525">
            <a:solidFill>
              <a:schemeClr val="tx1"/>
            </a:solidFill>
            <a:miter lim="800000"/>
            <a:headEnd/>
            <a:tailEnd/>
          </a:ln>
        </p:spPr>
        <p:txBody>
          <a:bodyPr wrap="none" anchor="ctr"/>
          <a:lstStyle/>
          <a:p>
            <a:endParaRPr lang="ja-JP" altLang="en-US">
              <a:latin typeface="Arial" panose="020B0604020202020204" pitchFamily="34" charset="0"/>
              <a:cs typeface="Arial" panose="020B0604020202020204" pitchFamily="34" charset="0"/>
            </a:endParaRPr>
          </a:p>
        </p:txBody>
      </p:sp>
      <p:sp>
        <p:nvSpPr>
          <p:cNvPr id="20509" name="Line 1072"/>
          <p:cNvSpPr>
            <a:spLocks noChangeShapeType="1"/>
          </p:cNvSpPr>
          <p:nvPr/>
        </p:nvSpPr>
        <p:spPr bwMode="auto">
          <a:xfrm flipV="1">
            <a:off x="5755090" y="5089525"/>
            <a:ext cx="0" cy="1131888"/>
          </a:xfrm>
          <a:prstGeom prst="line">
            <a:avLst/>
          </a:prstGeom>
          <a:noFill/>
          <a:ln w="9525">
            <a:solidFill>
              <a:schemeClr val="tx1"/>
            </a:solidFill>
            <a:prstDash val="dash"/>
            <a:round/>
            <a:headEnd/>
            <a:tailEnd type="triangle" w="med" len="med"/>
          </a:ln>
        </p:spPr>
        <p:txBody>
          <a:bodyPr/>
          <a:lstStyle/>
          <a:p>
            <a:endParaRPr lang="ja-JP" altLang="en-US">
              <a:latin typeface="Arial" panose="020B0604020202020204" pitchFamily="34" charset="0"/>
              <a:cs typeface="Arial" panose="020B0604020202020204" pitchFamily="34" charset="0"/>
            </a:endParaRPr>
          </a:p>
        </p:txBody>
      </p:sp>
      <p:sp>
        <p:nvSpPr>
          <p:cNvPr id="20510" name="Line 1071"/>
          <p:cNvSpPr>
            <a:spLocks noChangeShapeType="1"/>
          </p:cNvSpPr>
          <p:nvPr/>
        </p:nvSpPr>
        <p:spPr bwMode="auto">
          <a:xfrm flipH="1" flipV="1">
            <a:off x="6269440" y="5597525"/>
            <a:ext cx="3175" cy="623888"/>
          </a:xfrm>
          <a:prstGeom prst="line">
            <a:avLst/>
          </a:prstGeom>
          <a:noFill/>
          <a:ln w="9525">
            <a:solidFill>
              <a:schemeClr val="tx1"/>
            </a:solidFill>
            <a:round/>
            <a:headEnd/>
            <a:tailEnd type="triangle" w="med" len="med"/>
          </a:ln>
        </p:spPr>
        <p:txBody>
          <a:bodyPr/>
          <a:lstStyle/>
          <a:p>
            <a:endParaRPr lang="ja-JP" altLang="en-US">
              <a:latin typeface="Arial" panose="020B0604020202020204" pitchFamily="34" charset="0"/>
              <a:cs typeface="Arial" panose="020B0604020202020204" pitchFamily="34" charset="0"/>
            </a:endParaRPr>
          </a:p>
        </p:txBody>
      </p:sp>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4053374" y="499839"/>
            <a:ext cx="4734687" cy="611146"/>
          </a:xfrm>
        </p:spPr>
        <p:txBody>
          <a:bodyPr>
            <a:noAutofit/>
          </a:bodyPr>
          <a:lstStyle/>
          <a:p>
            <a:r>
              <a:rPr lang="en-US" altLang="ja-JP" sz="3600" dirty="0" smtClean="0">
                <a:solidFill>
                  <a:schemeClr val="accent5"/>
                </a:solidFill>
                <a:latin typeface="Arial" panose="020B0604020202020204" pitchFamily="34" charset="0"/>
                <a:cs typeface="Arial" panose="020B0604020202020204" pitchFamily="34" charset="0"/>
              </a:rPr>
              <a:t>PTE vs. SPC</a:t>
            </a:r>
            <a:endParaRPr lang="ja-JP" altLang="en-US" sz="3600" dirty="0" smtClean="0">
              <a:solidFill>
                <a:schemeClr val="accent5"/>
              </a:solidFill>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7</a:t>
            </a:fld>
            <a:endParaRPr lang="en-US" altLang="ja-JP">
              <a:latin typeface="Arial" panose="020B0604020202020204" pitchFamily="34" charset="0"/>
              <a:cs typeface="Arial" panose="020B0604020202020204" pitchFamily="34"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2188293095"/>
              </p:ext>
            </p:extLst>
          </p:nvPr>
        </p:nvGraphicFramePr>
        <p:xfrm>
          <a:off x="926277" y="1299637"/>
          <a:ext cx="10984674" cy="4973424"/>
        </p:xfrm>
        <a:graphic>
          <a:graphicData uri="http://schemas.openxmlformats.org/drawingml/2006/table">
            <a:tbl>
              <a:tblPr firstRow="1" bandRow="1">
                <a:tableStyleId>{21E4AEA4-8DFA-4A89-87EB-49C32662AFE0}</a:tableStyleId>
              </a:tblPr>
              <a:tblGrid>
                <a:gridCol w="2505692"/>
                <a:gridCol w="3206338"/>
                <a:gridCol w="5272644"/>
              </a:tblGrid>
              <a:tr h="336389">
                <a:tc>
                  <a:txBody>
                    <a:bodyPr/>
                    <a:lstStyle/>
                    <a:p>
                      <a:endParaRPr kumimoji="1" lang="ja-JP" altLang="en-US" sz="1400" b="1" dirty="0">
                        <a:latin typeface="Book Antiqua" pitchFamily="18" charset="0"/>
                      </a:endParaRPr>
                    </a:p>
                  </a:txBody>
                  <a:tcPr/>
                </a:tc>
                <a:tc>
                  <a:txBody>
                    <a:bodyPr/>
                    <a:lstStyle/>
                    <a:p>
                      <a:pPr algn="ctr"/>
                      <a:r>
                        <a:rPr kumimoji="1" lang="en-US" altLang="ja-JP" sz="1400" b="1" dirty="0" smtClean="0">
                          <a:latin typeface="Arial" panose="020B0604020202020204" pitchFamily="34" charset="0"/>
                          <a:cs typeface="Arial" panose="020B0604020202020204" pitchFamily="34" charset="0"/>
                        </a:rPr>
                        <a:t>EU</a:t>
                      </a:r>
                      <a:endParaRPr kumimoji="1" lang="ja-JP" altLang="en-US" sz="1400" b="1" dirty="0">
                        <a:latin typeface="Arial" panose="020B0604020202020204" pitchFamily="34" charset="0"/>
                        <a:cs typeface="Arial" panose="020B0604020202020204" pitchFamily="34" charset="0"/>
                      </a:endParaRPr>
                    </a:p>
                  </a:txBody>
                  <a:tcPr/>
                </a:tc>
                <a:tc>
                  <a:txBody>
                    <a:bodyPr/>
                    <a:lstStyle/>
                    <a:p>
                      <a:pPr algn="ctr"/>
                      <a:r>
                        <a:rPr kumimoji="1" lang="en-US" altLang="ja-JP" sz="1400" b="1" dirty="0" smtClean="0">
                          <a:latin typeface="Arial" panose="020B0604020202020204" pitchFamily="34" charset="0"/>
                          <a:cs typeface="Arial" panose="020B0604020202020204" pitchFamily="34" charset="0"/>
                        </a:rPr>
                        <a:t>JP</a:t>
                      </a:r>
                      <a:endParaRPr kumimoji="1" lang="ja-JP" altLang="en-US" sz="1400" b="1" dirty="0">
                        <a:latin typeface="Arial" panose="020B0604020202020204" pitchFamily="34" charset="0"/>
                        <a:cs typeface="Arial" panose="020B0604020202020204" pitchFamily="34" charset="0"/>
                      </a:endParaRPr>
                    </a:p>
                  </a:txBody>
                  <a:tcPr/>
                </a:tc>
              </a:tr>
              <a:tr h="810652">
                <a:tc>
                  <a:txBody>
                    <a:bodyPr/>
                    <a:lstStyle/>
                    <a:p>
                      <a:r>
                        <a:rPr kumimoji="1" lang="en-US" altLang="ja-JP" sz="1400" b="1" dirty="0" smtClean="0">
                          <a:latin typeface="Arial" panose="020B0604020202020204" pitchFamily="34" charset="0"/>
                          <a:cs typeface="Arial" panose="020B0604020202020204" pitchFamily="34" charset="0"/>
                        </a:rPr>
                        <a:t>Legislative</a:t>
                      </a:r>
                      <a:r>
                        <a:rPr kumimoji="1" lang="en-US" altLang="ja-JP" sz="1400" b="1" baseline="0" dirty="0" smtClean="0">
                          <a:latin typeface="Arial" panose="020B0604020202020204" pitchFamily="34" charset="0"/>
                          <a:cs typeface="Arial" panose="020B0604020202020204" pitchFamily="34" charset="0"/>
                        </a:rPr>
                        <a:t> intent</a:t>
                      </a:r>
                      <a:endParaRPr kumimoji="1" lang="ja-JP" altLang="en-US" sz="1400" b="1"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to provide additional protection after expiry of patent due</a:t>
                      </a:r>
                      <a:r>
                        <a:rPr kumimoji="1" lang="en-US" altLang="ja-JP" sz="1400" b="1" baseline="0" dirty="0" smtClean="0">
                          <a:latin typeface="Arial" panose="020B0604020202020204" pitchFamily="34" charset="0"/>
                          <a:cs typeface="Arial" panose="020B0604020202020204" pitchFamily="34" charset="0"/>
                        </a:rPr>
                        <a:t> to a substantially shortened patent right of medicines</a:t>
                      </a:r>
                      <a:endParaRPr kumimoji="1" lang="ja-JP" altLang="en-US" sz="1400" b="1"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to </a:t>
                      </a:r>
                      <a:r>
                        <a:rPr kumimoji="1" lang="en-US" altLang="ja-JP" sz="1400" b="1" dirty="0" smtClean="0">
                          <a:solidFill>
                            <a:srgbClr val="FF0000"/>
                          </a:solidFill>
                          <a:latin typeface="Arial" panose="020B0604020202020204" pitchFamily="34" charset="0"/>
                          <a:cs typeface="Arial" panose="020B0604020202020204" pitchFamily="34" charset="0"/>
                        </a:rPr>
                        <a:t>compensate</a:t>
                      </a:r>
                      <a:r>
                        <a:rPr kumimoji="1" lang="en-US" altLang="ja-JP" sz="1400" b="1" dirty="0" smtClean="0">
                          <a:latin typeface="Arial" panose="020B0604020202020204" pitchFamily="34" charset="0"/>
                          <a:cs typeface="Arial" panose="020B0604020202020204" pitchFamily="34" charset="0"/>
                        </a:rPr>
                        <a:t> </a:t>
                      </a:r>
                      <a:r>
                        <a:rPr kumimoji="1" lang="en-US" altLang="ja-JP" sz="1400" b="1" dirty="0" smtClean="0">
                          <a:solidFill>
                            <a:srgbClr val="FF0000"/>
                          </a:solidFill>
                          <a:latin typeface="Arial" panose="020B0604020202020204" pitchFamily="34" charset="0"/>
                          <a:cs typeface="Arial" panose="020B0604020202020204" pitchFamily="34" charset="0"/>
                        </a:rPr>
                        <a:t>any</a:t>
                      </a:r>
                      <a:r>
                        <a:rPr kumimoji="1" lang="en-US" altLang="ja-JP" sz="1400" b="1" dirty="0" smtClean="0">
                          <a:latin typeface="Arial" panose="020B0604020202020204" pitchFamily="34" charset="0"/>
                          <a:cs typeface="Arial" panose="020B0604020202020204" pitchFamily="34" charset="0"/>
                        </a:rPr>
                        <a:t> marketing time loss</a:t>
                      </a:r>
                      <a:r>
                        <a:rPr kumimoji="1" lang="en-US" altLang="ja-JP" sz="1400" b="1" baseline="0" dirty="0" smtClean="0">
                          <a:latin typeface="Arial" panose="020B0604020202020204" pitchFamily="34" charset="0"/>
                          <a:cs typeface="Arial" panose="020B0604020202020204" pitchFamily="34" charset="0"/>
                        </a:rPr>
                        <a:t> </a:t>
                      </a:r>
                      <a:r>
                        <a:rPr kumimoji="1" lang="en-US" altLang="ja-JP" sz="1400" b="1" dirty="0" smtClean="0">
                          <a:latin typeface="Arial" panose="020B0604020202020204" pitchFamily="34" charset="0"/>
                          <a:cs typeface="Arial" panose="020B0604020202020204" pitchFamily="34" charset="0"/>
                        </a:rPr>
                        <a:t>due to procedure</a:t>
                      </a:r>
                      <a:r>
                        <a:rPr kumimoji="1" lang="en-US" altLang="ja-JP" sz="1400" b="1" baseline="0" dirty="0" smtClean="0">
                          <a:latin typeface="Arial" panose="020B0604020202020204" pitchFamily="34" charset="0"/>
                          <a:cs typeface="Arial" panose="020B0604020202020204" pitchFamily="34" charset="0"/>
                        </a:rPr>
                        <a:t> for obtaining regulatory approval</a:t>
                      </a:r>
                      <a:endParaRPr kumimoji="1" lang="ja-JP" altLang="en-US" sz="1400" b="1" dirty="0">
                        <a:latin typeface="Arial" panose="020B0604020202020204" pitchFamily="34" charset="0"/>
                        <a:cs typeface="Arial" panose="020B0604020202020204" pitchFamily="34" charset="0"/>
                      </a:endParaRPr>
                    </a:p>
                  </a:txBody>
                  <a:tcPr/>
                </a:tc>
              </a:tr>
              <a:tr h="1389051">
                <a:tc>
                  <a:txBody>
                    <a:bodyPr/>
                    <a:lstStyle/>
                    <a:p>
                      <a:r>
                        <a:rPr kumimoji="1" lang="en-US" altLang="ja-JP" sz="1400" b="1" dirty="0" smtClean="0">
                          <a:latin typeface="Arial" panose="020B0604020202020204" pitchFamily="34" charset="0"/>
                          <a:cs typeface="Arial" panose="020B0604020202020204" pitchFamily="34" charset="0"/>
                        </a:rPr>
                        <a:t>Which</a:t>
                      </a:r>
                      <a:r>
                        <a:rPr kumimoji="1" lang="en-US" altLang="ja-JP" sz="1400" b="1" baseline="0" dirty="0" smtClean="0">
                          <a:latin typeface="Arial" panose="020B0604020202020204" pitchFamily="34" charset="0"/>
                          <a:cs typeface="Arial" panose="020B0604020202020204" pitchFamily="34" charset="0"/>
                        </a:rPr>
                        <a:t> Marketing Approvals  can be used?</a:t>
                      </a:r>
                      <a:endParaRPr kumimoji="1" lang="ja-JP" altLang="en-US" sz="1400" b="1" dirty="0">
                        <a:latin typeface="Arial" panose="020B0604020202020204" pitchFamily="34" charset="0"/>
                        <a:cs typeface="Arial" panose="020B0604020202020204" pitchFamily="34" charset="0"/>
                      </a:endParaRPr>
                    </a:p>
                  </a:txBody>
                  <a:tcPr/>
                </a:tc>
                <a:tc>
                  <a:txBody>
                    <a:bodyPr/>
                    <a:lstStyle/>
                    <a:p>
                      <a:r>
                        <a:rPr kumimoji="1" lang="en-US" altLang="ja-JP" sz="1400" b="1" dirty="0" smtClean="0">
                          <a:latin typeface="Arial" panose="020B0604020202020204" pitchFamily="34" charset="0"/>
                          <a:cs typeface="Arial" panose="020B0604020202020204" pitchFamily="34" charset="0"/>
                        </a:rPr>
                        <a:t> for Medicines, Agrochemicals</a:t>
                      </a:r>
                    </a:p>
                  </a:txBody>
                  <a:tcPr/>
                </a:tc>
                <a:tc>
                  <a:txBody>
                    <a:bodyPr/>
                    <a:lstStyle/>
                    <a:p>
                      <a:r>
                        <a:rPr kumimoji="1" lang="en-US" altLang="ja-JP" sz="1400" b="1" dirty="0" smtClean="0">
                          <a:latin typeface="Arial" panose="020B0604020202020204" pitchFamily="34" charset="0"/>
                          <a:cs typeface="Arial" panose="020B0604020202020204" pitchFamily="34" charset="0"/>
                        </a:rPr>
                        <a:t>for Medicines, Agrochemicals</a:t>
                      </a:r>
                    </a:p>
                    <a:p>
                      <a:endParaRPr kumimoji="1" lang="en-US" altLang="ja-JP" sz="1400" b="1" dirty="0" smtClean="0">
                        <a:latin typeface="Arial" panose="020B0604020202020204" pitchFamily="34" charset="0"/>
                        <a:cs typeface="Arial" panose="020B0604020202020204" pitchFamily="34" charset="0"/>
                      </a:endParaRPr>
                    </a:p>
                    <a:p>
                      <a:r>
                        <a:rPr kumimoji="1" lang="en-US" altLang="ja-JP" sz="1400" b="1" dirty="0" smtClean="0">
                          <a:latin typeface="Arial" panose="020B0604020202020204" pitchFamily="34" charset="0"/>
                          <a:cs typeface="Arial" panose="020B0604020202020204" pitchFamily="34" charset="0"/>
                        </a:rPr>
                        <a:t>”Medicines”</a:t>
                      </a:r>
                      <a:r>
                        <a:rPr kumimoji="1" lang="en-US" altLang="ja-JP" sz="1400" b="1" baseline="0" dirty="0" smtClean="0">
                          <a:latin typeface="Arial" panose="020B0604020202020204" pitchFamily="34" charset="0"/>
                          <a:cs typeface="Arial" panose="020B0604020202020204" pitchFamily="34" charset="0"/>
                        </a:rPr>
                        <a:t> do not include virus vectors and cell-sheets (such as ones used for </a:t>
                      </a:r>
                      <a:r>
                        <a:rPr kumimoji="1" lang="en-US" altLang="ja-JP" sz="1400" b="1" baseline="0" dirty="0" smtClean="0">
                          <a:solidFill>
                            <a:schemeClr val="tx1"/>
                          </a:solidFill>
                          <a:latin typeface="Arial" panose="020B0604020202020204" pitchFamily="34" charset="0"/>
                          <a:cs typeface="Arial" panose="020B0604020202020204" pitchFamily="34" charset="0"/>
                        </a:rPr>
                        <a:t>regenerative medicine</a:t>
                      </a:r>
                      <a:r>
                        <a:rPr kumimoji="1" lang="en-US" altLang="ja-JP" sz="1400" b="1" baseline="0" dirty="0" smtClean="0">
                          <a:latin typeface="Arial" panose="020B0604020202020204" pitchFamily="34" charset="0"/>
                          <a:cs typeface="Arial" panose="020B0604020202020204" pitchFamily="34" charset="0"/>
                        </a:rPr>
                        <a:t>).</a:t>
                      </a:r>
                      <a:endParaRPr kumimoji="1" lang="en-US" altLang="ja-JP" sz="1400" b="1" dirty="0" smtClean="0">
                        <a:latin typeface="Arial" panose="020B0604020202020204" pitchFamily="34" charset="0"/>
                        <a:cs typeface="Arial" panose="020B0604020202020204" pitchFamily="34" charset="0"/>
                      </a:endParaRPr>
                    </a:p>
                    <a:p>
                      <a:r>
                        <a:rPr kumimoji="1" lang="en-US" altLang="ja-JP" sz="1400" b="1" dirty="0" smtClean="0">
                          <a:latin typeface="Arial" panose="020B0604020202020204" pitchFamily="34" charset="0"/>
                          <a:cs typeface="Arial" panose="020B0604020202020204" pitchFamily="34" charset="0"/>
                        </a:rPr>
                        <a:t>In</a:t>
                      </a:r>
                      <a:r>
                        <a:rPr kumimoji="1" lang="en-US" altLang="ja-JP" sz="1400" b="1" baseline="0" dirty="0" smtClean="0">
                          <a:latin typeface="Arial" panose="020B0604020202020204" pitchFamily="34" charset="0"/>
                          <a:cs typeface="Arial" panose="020B0604020202020204" pitchFamily="34" charset="0"/>
                        </a:rPr>
                        <a:t> 2014-2015, new category of “</a:t>
                      </a:r>
                      <a:r>
                        <a:rPr kumimoji="1" lang="en-US" altLang="ja-JP" sz="1400" b="1" baseline="0" dirty="0" smtClean="0">
                          <a:solidFill>
                            <a:srgbClr val="FF0000"/>
                          </a:solidFill>
                          <a:latin typeface="Arial" panose="020B0604020202020204" pitchFamily="34" charset="0"/>
                          <a:cs typeface="Arial" panose="020B0604020202020204" pitchFamily="34" charset="0"/>
                        </a:rPr>
                        <a:t>regenerative-related medicines/medicinal devices</a:t>
                      </a:r>
                      <a:r>
                        <a:rPr kumimoji="1" lang="en-US" altLang="ja-JP" sz="1400" b="1" baseline="0" dirty="0" smtClean="0">
                          <a:solidFill>
                            <a:schemeClr val="tx1"/>
                          </a:solidFill>
                          <a:latin typeface="Arial" panose="020B0604020202020204" pitchFamily="34" charset="0"/>
                          <a:cs typeface="Arial" panose="020B0604020202020204" pitchFamily="34" charset="0"/>
                        </a:rPr>
                        <a:t>”</a:t>
                      </a:r>
                      <a:r>
                        <a:rPr kumimoji="1" lang="en-US" altLang="ja-JP" sz="1400" b="1" baseline="0" dirty="0" smtClean="0">
                          <a:solidFill>
                            <a:srgbClr val="FF0000"/>
                          </a:solidFill>
                          <a:latin typeface="Arial" panose="020B0604020202020204" pitchFamily="34" charset="0"/>
                          <a:cs typeface="Arial" panose="020B0604020202020204" pitchFamily="34" charset="0"/>
                        </a:rPr>
                        <a:t> </a:t>
                      </a:r>
                      <a:r>
                        <a:rPr kumimoji="1" lang="en-US" altLang="ja-JP" sz="1400" b="1" baseline="0" dirty="0" smtClean="0">
                          <a:latin typeface="Arial" panose="020B0604020202020204" pitchFamily="34" charset="0"/>
                          <a:cs typeface="Arial" panose="020B0604020202020204" pitchFamily="34" charset="0"/>
                        </a:rPr>
                        <a:t>to be included?</a:t>
                      </a:r>
                      <a:endParaRPr kumimoji="1" lang="ja-JP" altLang="en-US" sz="1400" b="1" dirty="0">
                        <a:latin typeface="Arial" panose="020B0604020202020204" pitchFamily="34" charset="0"/>
                        <a:cs typeface="Arial" panose="020B0604020202020204" pitchFamily="34" charset="0"/>
                      </a:endParaRPr>
                    </a:p>
                  </a:txBody>
                  <a:tcPr/>
                </a:tc>
              </a:tr>
              <a:tr h="623578">
                <a:tc>
                  <a:txBody>
                    <a:bodyPr/>
                    <a:lstStyle/>
                    <a:p>
                      <a:r>
                        <a:rPr kumimoji="1" lang="en-US" altLang="ja-JP" sz="1400" b="1" dirty="0" smtClean="0">
                          <a:latin typeface="Arial" panose="020B0604020202020204" pitchFamily="34" charset="0"/>
                          <a:cs typeface="Arial" panose="020B0604020202020204" pitchFamily="34" charset="0"/>
                        </a:rPr>
                        <a:t>Duration</a:t>
                      </a:r>
                      <a:endParaRPr kumimoji="1" lang="ja-JP" altLang="en-US" sz="1400" b="1" dirty="0">
                        <a:latin typeface="Arial" panose="020B0604020202020204" pitchFamily="34" charset="0"/>
                        <a:cs typeface="Arial" panose="020B0604020202020204" pitchFamily="34" charset="0"/>
                      </a:endParaRPr>
                    </a:p>
                  </a:txBody>
                  <a:tcPr/>
                </a:tc>
                <a:tc>
                  <a:txBody>
                    <a:bodyPr/>
                    <a:lstStyle/>
                    <a:p>
                      <a:r>
                        <a:rPr kumimoji="1" lang="en-US" altLang="ja-JP" sz="1400" b="1" dirty="0" smtClean="0">
                          <a:latin typeface="Arial" panose="020B0604020202020204" pitchFamily="34" charset="0"/>
                          <a:cs typeface="Arial" panose="020B0604020202020204" pitchFamily="34" charset="0"/>
                        </a:rPr>
                        <a:t>Max. 5 years</a:t>
                      </a:r>
                    </a:p>
                    <a:p>
                      <a:r>
                        <a:rPr kumimoji="1" lang="en-US" altLang="ja-JP" sz="1400" b="1" dirty="0" smtClean="0">
                          <a:latin typeface="Arial" panose="020B0604020202020204" pitchFamily="34" charset="0"/>
                          <a:cs typeface="Arial" panose="020B0604020202020204" pitchFamily="34" charset="0"/>
                        </a:rPr>
                        <a:t>(additional 0.5 yr</a:t>
                      </a:r>
                      <a:r>
                        <a:rPr kumimoji="1" lang="en-US" altLang="ja-JP" sz="1400" b="1" baseline="0" dirty="0" smtClean="0">
                          <a:latin typeface="Arial" panose="020B0604020202020204" pitchFamily="34" charset="0"/>
                          <a:cs typeface="Arial" panose="020B0604020202020204" pitchFamily="34" charset="0"/>
                        </a:rPr>
                        <a:t> </a:t>
                      </a:r>
                      <a:r>
                        <a:rPr kumimoji="1" lang="en-US" altLang="ja-JP" sz="1400" b="1" dirty="0" smtClean="0">
                          <a:latin typeface="Arial" panose="020B0604020202020204" pitchFamily="34" charset="0"/>
                          <a:cs typeface="Arial" panose="020B0604020202020204" pitchFamily="34" charset="0"/>
                        </a:rPr>
                        <a:t>for pediatric)</a:t>
                      </a:r>
                      <a:endParaRPr kumimoji="1" lang="ja-JP" altLang="en-US" sz="1400" b="1" dirty="0">
                        <a:latin typeface="Arial" panose="020B0604020202020204" pitchFamily="34" charset="0"/>
                        <a:cs typeface="Arial" panose="020B0604020202020204" pitchFamily="34" charset="0"/>
                      </a:endParaRPr>
                    </a:p>
                  </a:txBody>
                  <a:tcPr/>
                </a:tc>
                <a:tc>
                  <a:txBody>
                    <a:bodyPr/>
                    <a:lstStyle/>
                    <a:p>
                      <a:r>
                        <a:rPr kumimoji="1" lang="en-US" altLang="ja-JP" sz="1400" b="1" dirty="0" smtClean="0">
                          <a:latin typeface="Arial" panose="020B0604020202020204" pitchFamily="34" charset="0"/>
                          <a:cs typeface="Arial" panose="020B0604020202020204" pitchFamily="34" charset="0"/>
                        </a:rPr>
                        <a:t>Max. 5 years</a:t>
                      </a:r>
                      <a:endParaRPr kumimoji="1" lang="ja-JP" altLang="en-US" sz="1400" b="1" dirty="0">
                        <a:latin typeface="Arial" panose="020B0604020202020204" pitchFamily="34" charset="0"/>
                        <a:cs typeface="Arial" panose="020B0604020202020204" pitchFamily="34" charset="0"/>
                      </a:endParaRPr>
                    </a:p>
                  </a:txBody>
                  <a:tcPr/>
                </a:tc>
              </a:tr>
              <a:tr h="563955">
                <a:tc>
                  <a:txBody>
                    <a:bodyPr/>
                    <a:lstStyle/>
                    <a:p>
                      <a:r>
                        <a:rPr kumimoji="1" lang="en-US" altLang="ja-JP" sz="1400" b="1" dirty="0" smtClean="0">
                          <a:latin typeface="Arial" panose="020B0604020202020204" pitchFamily="34" charset="0"/>
                          <a:cs typeface="Arial" panose="020B0604020202020204" pitchFamily="34" charset="0"/>
                        </a:rPr>
                        <a:t>When</a:t>
                      </a:r>
                      <a:r>
                        <a:rPr kumimoji="1" lang="en-US" altLang="ja-JP" sz="1400" b="1" baseline="0" dirty="0" smtClean="0">
                          <a:latin typeface="Arial" panose="020B0604020202020204" pitchFamily="34" charset="0"/>
                          <a:cs typeface="Arial" panose="020B0604020202020204" pitchFamily="34" charset="0"/>
                        </a:rPr>
                        <a:t> MA is given within 5 yrs. of filing patent application</a:t>
                      </a:r>
                      <a:endParaRPr kumimoji="1" lang="ja-JP" altLang="en-US" sz="1400" b="1" dirty="0">
                        <a:latin typeface="Arial" panose="020B0604020202020204" pitchFamily="34" charset="0"/>
                        <a:cs typeface="Arial" panose="020B0604020202020204" pitchFamily="34" charset="0"/>
                      </a:endParaRPr>
                    </a:p>
                  </a:txBody>
                  <a:tcPr/>
                </a:tc>
                <a:tc>
                  <a:txBody>
                    <a:bodyPr/>
                    <a:lstStyle/>
                    <a:p>
                      <a:r>
                        <a:rPr kumimoji="1" lang="en-US" altLang="ja-JP" sz="1400" b="1" dirty="0" smtClean="0">
                          <a:solidFill>
                            <a:schemeClr val="tx1"/>
                          </a:solidFill>
                          <a:latin typeface="Arial" panose="020B0604020202020204" pitchFamily="34" charset="0"/>
                          <a:cs typeface="Arial" panose="020B0604020202020204" pitchFamily="34" charset="0"/>
                        </a:rPr>
                        <a:t>No</a:t>
                      </a:r>
                      <a:r>
                        <a:rPr kumimoji="1" lang="en-US" altLang="ja-JP" sz="1400" b="1" baseline="0" dirty="0" smtClean="0">
                          <a:latin typeface="Arial" panose="020B0604020202020204" pitchFamily="34" charset="0"/>
                          <a:cs typeface="Arial" panose="020B0604020202020204" pitchFamily="34" charset="0"/>
                        </a:rPr>
                        <a:t> SPC given</a:t>
                      </a:r>
                      <a:endParaRPr kumimoji="1" lang="en-US" altLang="ja-JP" sz="1400" b="1" dirty="0" smtClean="0">
                        <a:latin typeface="Arial" panose="020B0604020202020204" pitchFamily="34" charset="0"/>
                        <a:cs typeface="Arial" panose="020B0604020202020204" pitchFamily="34" charset="0"/>
                      </a:endParaRPr>
                    </a:p>
                  </a:txBody>
                  <a:tcPr/>
                </a:tc>
                <a:tc>
                  <a:txBody>
                    <a:bodyPr/>
                    <a:lstStyle/>
                    <a:p>
                      <a:r>
                        <a:rPr kumimoji="1" lang="en-US" altLang="ja-JP" sz="1400" b="1" dirty="0" smtClean="0">
                          <a:solidFill>
                            <a:srgbClr val="FF0000"/>
                          </a:solidFill>
                          <a:latin typeface="Arial" panose="020B0604020202020204" pitchFamily="34" charset="0"/>
                          <a:cs typeface="Arial" panose="020B0604020202020204" pitchFamily="34" charset="0"/>
                        </a:rPr>
                        <a:t>Can still </a:t>
                      </a:r>
                      <a:r>
                        <a:rPr kumimoji="1" lang="en-US" altLang="ja-JP" sz="1400" b="1" baseline="0" dirty="0" smtClean="0">
                          <a:solidFill>
                            <a:srgbClr val="FF0000"/>
                          </a:solidFill>
                          <a:latin typeface="Arial" panose="020B0604020202020204" pitchFamily="34" charset="0"/>
                          <a:cs typeface="Arial" panose="020B0604020202020204" pitchFamily="34" charset="0"/>
                        </a:rPr>
                        <a:t>get</a:t>
                      </a:r>
                      <a:r>
                        <a:rPr kumimoji="1" lang="en-US" altLang="ja-JP" sz="1400" b="1" baseline="0" dirty="0" smtClean="0">
                          <a:solidFill>
                            <a:schemeClr val="tx1"/>
                          </a:solidFill>
                          <a:latin typeface="Arial" panose="020B0604020202020204" pitchFamily="34" charset="0"/>
                          <a:cs typeface="Arial" panose="020B0604020202020204" pitchFamily="34" charset="0"/>
                        </a:rPr>
                        <a:t> PTE (based on calculation in previous slide)</a:t>
                      </a:r>
                      <a:endParaRPr kumimoji="1" lang="en-US" altLang="ja-JP" sz="1400" b="1" dirty="0" smtClean="0">
                        <a:solidFill>
                          <a:schemeClr val="tx1"/>
                        </a:solidFill>
                        <a:latin typeface="Arial" panose="020B0604020202020204" pitchFamily="34" charset="0"/>
                        <a:cs typeface="Arial" panose="020B0604020202020204" pitchFamily="34" charset="0"/>
                      </a:endParaRPr>
                    </a:p>
                  </a:txBody>
                  <a:tcPr/>
                </a:tc>
              </a:tr>
              <a:tr h="948006">
                <a:tc>
                  <a:txBody>
                    <a:bodyPr/>
                    <a:lstStyle/>
                    <a:p>
                      <a:r>
                        <a:rPr kumimoji="1" lang="en-US" altLang="ja-JP" sz="1400" b="1" dirty="0" smtClean="0">
                          <a:latin typeface="Arial" panose="020B0604020202020204" pitchFamily="34" charset="0"/>
                          <a:cs typeface="Arial" panose="020B0604020202020204" pitchFamily="34" charset="0"/>
                        </a:rPr>
                        <a:t>Dead</a:t>
                      </a:r>
                      <a:r>
                        <a:rPr kumimoji="1" lang="en-US" altLang="ja-JP" sz="1400" b="1" baseline="0" dirty="0" smtClean="0">
                          <a:latin typeface="Arial" panose="020B0604020202020204" pitchFamily="34" charset="0"/>
                          <a:cs typeface="Arial" panose="020B0604020202020204" pitchFamily="34" charset="0"/>
                        </a:rPr>
                        <a:t>line of PTE/SPC application</a:t>
                      </a:r>
                      <a:endParaRPr kumimoji="1" lang="ja-JP" altLang="en-US" sz="1400" b="1"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baseline="0" dirty="0" smtClean="0">
                          <a:latin typeface="Arial" panose="020B0604020202020204" pitchFamily="34" charset="0"/>
                          <a:cs typeface="Arial" panose="020B0604020202020204" pitchFamily="34" charset="0"/>
                        </a:rPr>
                        <a:t>-within 6 months from MA issuance, if after grant of patent</a:t>
                      </a:r>
                      <a:endParaRPr kumimoji="1" lang="ja-JP" altLang="en-US" sz="1400" b="1"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baseline="0" dirty="0" smtClean="0">
                          <a:latin typeface="Arial" panose="020B0604020202020204" pitchFamily="34" charset="0"/>
                          <a:cs typeface="Arial" panose="020B0604020202020204" pitchFamily="34" charset="0"/>
                        </a:rPr>
                        <a:t>-within 6 months from grant of patent, if b</a:t>
                      </a:r>
                      <a:r>
                        <a:rPr kumimoji="1" lang="en-US" altLang="ja-JP" sz="1400" b="1" dirty="0" smtClean="0">
                          <a:latin typeface="Arial" panose="020B0604020202020204" pitchFamily="34" charset="0"/>
                          <a:cs typeface="Arial" panose="020B0604020202020204" pitchFamily="34" charset="0"/>
                        </a:rPr>
                        <a:t>efore</a:t>
                      </a:r>
                      <a:r>
                        <a:rPr kumimoji="1" lang="en-US" altLang="ja-JP" sz="1400" b="1" baseline="0" dirty="0" smtClean="0">
                          <a:latin typeface="Arial" panose="020B0604020202020204" pitchFamily="34" charset="0"/>
                          <a:cs typeface="Arial" panose="020B0604020202020204" pitchFamily="34" charset="0"/>
                        </a:rPr>
                        <a:t> grant of patent</a:t>
                      </a:r>
                    </a:p>
                  </a:txBody>
                  <a:tcPr/>
                </a:tc>
                <a:tc>
                  <a:txBody>
                    <a:bodyPr/>
                    <a:lstStyle/>
                    <a:p>
                      <a:r>
                        <a:rPr kumimoji="1" lang="en-US" altLang="ja-JP" sz="1400" b="1" dirty="0" smtClean="0">
                          <a:solidFill>
                            <a:srgbClr val="FF0000"/>
                          </a:solidFill>
                          <a:latin typeface="Arial" panose="020B0604020202020204" pitchFamily="34" charset="0"/>
                          <a:cs typeface="Arial" panose="020B0604020202020204" pitchFamily="34" charset="0"/>
                        </a:rPr>
                        <a:t>3</a:t>
                      </a:r>
                      <a:r>
                        <a:rPr kumimoji="1" lang="en-US" altLang="ja-JP" sz="1400" b="1" baseline="0" dirty="0" smtClean="0">
                          <a:latin typeface="Arial" panose="020B0604020202020204" pitchFamily="34" charset="0"/>
                          <a:cs typeface="Arial" panose="020B0604020202020204" pitchFamily="34" charset="0"/>
                        </a:rPr>
                        <a:t> months within the date of receipt of MA</a:t>
                      </a:r>
                      <a:endParaRPr kumimoji="1" lang="ja-JP" altLang="en-US" sz="1400" b="1" dirty="0">
                        <a:latin typeface="Arial" panose="020B0604020202020204" pitchFamily="34" charset="0"/>
                        <a:cs typeface="Arial" panose="020B0604020202020204" pitchFamily="34" charset="0"/>
                      </a:endParaRPr>
                    </a:p>
                  </a:txBody>
                  <a:tcPr/>
                </a:tc>
              </a:tr>
            </a:tbl>
          </a:graphicData>
        </a:graphic>
      </p:graphicFrame>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normAutofit/>
          </a:bodyPr>
          <a:lstStyle/>
          <a:p>
            <a:r>
              <a:rPr lang="en-US" altLang="ja-JP" sz="3600" dirty="0" smtClean="0">
                <a:solidFill>
                  <a:schemeClr val="accent5"/>
                </a:solidFill>
                <a:latin typeface="Arial" panose="020B0604020202020204" pitchFamily="34" charset="0"/>
                <a:cs typeface="Arial" panose="020B0604020202020204" pitchFamily="34" charset="0"/>
              </a:rPr>
              <a:t>PTE vs. SPC (cont’d)</a:t>
            </a:r>
            <a:endParaRPr lang="ja-JP" altLang="en-US" sz="3600" dirty="0" smtClean="0">
              <a:solidFill>
                <a:schemeClr val="accent5"/>
              </a:solidFill>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8</a:t>
            </a:fld>
            <a:endParaRPr lang="en-US" altLang="ja-JP">
              <a:latin typeface="Arial" panose="020B0604020202020204" pitchFamily="34" charset="0"/>
              <a:cs typeface="Arial" panose="020B0604020202020204" pitchFamily="34"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3093548148"/>
              </p:ext>
            </p:extLst>
          </p:nvPr>
        </p:nvGraphicFramePr>
        <p:xfrm>
          <a:off x="1163781" y="1431081"/>
          <a:ext cx="10462161" cy="4779715"/>
        </p:xfrm>
        <a:graphic>
          <a:graphicData uri="http://schemas.openxmlformats.org/drawingml/2006/table">
            <a:tbl>
              <a:tblPr firstRow="1" bandRow="1">
                <a:tableStyleId>{21E4AEA4-8DFA-4A89-87EB-49C32662AFE0}</a:tableStyleId>
              </a:tblPr>
              <a:tblGrid>
                <a:gridCol w="2470068"/>
                <a:gridCol w="3776354"/>
                <a:gridCol w="4215739"/>
              </a:tblGrid>
              <a:tr h="338343">
                <a:tc>
                  <a:txBody>
                    <a:bodyPr/>
                    <a:lstStyle/>
                    <a:p>
                      <a:endParaRPr kumimoji="1" lang="ja-JP" altLang="en-US" sz="1400" b="1" dirty="0">
                        <a:latin typeface="Arial" panose="020B0604020202020204" pitchFamily="34" charset="0"/>
                        <a:cs typeface="Arial" panose="020B0604020202020204" pitchFamily="34" charset="0"/>
                      </a:endParaRPr>
                    </a:p>
                  </a:txBody>
                  <a:tcPr/>
                </a:tc>
                <a:tc>
                  <a:txBody>
                    <a:bodyPr/>
                    <a:lstStyle/>
                    <a:p>
                      <a:pPr algn="ctr"/>
                      <a:r>
                        <a:rPr kumimoji="1" lang="en-US" altLang="ja-JP" sz="1400" b="1" dirty="0" smtClean="0">
                          <a:latin typeface="Arial" panose="020B0604020202020204" pitchFamily="34" charset="0"/>
                          <a:cs typeface="Arial" panose="020B0604020202020204" pitchFamily="34" charset="0"/>
                        </a:rPr>
                        <a:t>EU</a:t>
                      </a:r>
                      <a:endParaRPr kumimoji="1" lang="ja-JP" altLang="en-US" sz="1400" b="1" dirty="0">
                        <a:latin typeface="Arial" panose="020B0604020202020204" pitchFamily="34" charset="0"/>
                        <a:cs typeface="Arial" panose="020B0604020202020204" pitchFamily="34" charset="0"/>
                      </a:endParaRPr>
                    </a:p>
                  </a:txBody>
                  <a:tcPr/>
                </a:tc>
                <a:tc>
                  <a:txBody>
                    <a:bodyPr/>
                    <a:lstStyle/>
                    <a:p>
                      <a:pPr algn="ctr"/>
                      <a:r>
                        <a:rPr kumimoji="1" lang="en-US" altLang="ja-JP" sz="1400" b="1" dirty="0" smtClean="0">
                          <a:latin typeface="Arial" panose="020B0604020202020204" pitchFamily="34" charset="0"/>
                          <a:cs typeface="Arial" panose="020B0604020202020204" pitchFamily="34" charset="0"/>
                        </a:rPr>
                        <a:t>JP</a:t>
                      </a:r>
                      <a:endParaRPr kumimoji="1" lang="ja-JP" altLang="en-US" sz="1400" b="1" dirty="0">
                        <a:latin typeface="Arial" panose="020B0604020202020204" pitchFamily="34" charset="0"/>
                        <a:cs typeface="Arial" panose="020B0604020202020204" pitchFamily="34" charset="0"/>
                      </a:endParaRPr>
                    </a:p>
                  </a:txBody>
                  <a:tcPr/>
                </a:tc>
              </a:tr>
              <a:tr h="795647">
                <a:tc>
                  <a:txBody>
                    <a:bodyPr/>
                    <a:lstStyle/>
                    <a:p>
                      <a:r>
                        <a:rPr kumimoji="1" lang="en-US" altLang="ja-JP" sz="1400" b="1" dirty="0" smtClean="0">
                          <a:latin typeface="Arial" panose="020B0604020202020204" pitchFamily="34" charset="0"/>
                          <a:cs typeface="Arial" panose="020B0604020202020204" pitchFamily="34" charset="0"/>
                        </a:rPr>
                        <a:t>Identity</a:t>
                      </a:r>
                      <a:r>
                        <a:rPr kumimoji="1" lang="en-US" altLang="ja-JP" sz="1400" b="1" baseline="0" dirty="0" smtClean="0">
                          <a:latin typeface="Arial" panose="020B0604020202020204" pitchFamily="34" charset="0"/>
                          <a:cs typeface="Arial" panose="020B0604020202020204" pitchFamily="34" charset="0"/>
                        </a:rPr>
                        <a:t> of MA holder and patent holder when applying for SPC/PTE</a:t>
                      </a:r>
                      <a:endParaRPr kumimoji="1" lang="ja-JP" altLang="en-US" sz="1400" b="1"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MA</a:t>
                      </a:r>
                      <a:r>
                        <a:rPr kumimoji="1" lang="en-US" altLang="ja-JP" sz="1400" b="1" baseline="0" dirty="0" smtClean="0">
                          <a:latin typeface="Arial" panose="020B0604020202020204" pitchFamily="34" charset="0"/>
                          <a:cs typeface="Arial" panose="020B0604020202020204" pitchFamily="34" charset="0"/>
                        </a:rPr>
                        <a:t> holder can be </a:t>
                      </a:r>
                      <a:r>
                        <a:rPr kumimoji="1" lang="en-US" altLang="ja-JP" sz="1400" b="1" baseline="0" dirty="0" smtClean="0">
                          <a:solidFill>
                            <a:schemeClr val="tx1"/>
                          </a:solidFill>
                          <a:latin typeface="Arial" panose="020B0604020202020204" pitchFamily="34" charset="0"/>
                          <a:cs typeface="Arial" panose="020B0604020202020204" pitchFamily="34" charset="0"/>
                        </a:rPr>
                        <a:t>different</a:t>
                      </a:r>
                      <a:r>
                        <a:rPr kumimoji="1" lang="en-US" altLang="ja-JP" sz="1400" b="1" baseline="0" dirty="0" smtClean="0">
                          <a:latin typeface="Arial" panose="020B0604020202020204" pitchFamily="34" charset="0"/>
                          <a:cs typeface="Arial" panose="020B0604020202020204" pitchFamily="34" charset="0"/>
                        </a:rPr>
                        <a:t> from patent holder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MA holder has to be the</a:t>
                      </a:r>
                      <a:r>
                        <a:rPr kumimoji="1" lang="en-US" altLang="ja-JP" sz="1400" b="1" baseline="0" dirty="0" smtClean="0">
                          <a:latin typeface="Arial" panose="020B0604020202020204" pitchFamily="34" charset="0"/>
                          <a:cs typeface="Arial" panose="020B0604020202020204" pitchFamily="34" charset="0"/>
                        </a:rPr>
                        <a:t> </a:t>
                      </a:r>
                      <a:r>
                        <a:rPr kumimoji="1" lang="en-US" altLang="ja-JP" sz="1400" b="1" baseline="0" dirty="0" smtClean="0">
                          <a:solidFill>
                            <a:srgbClr val="FF0000"/>
                          </a:solidFill>
                          <a:latin typeface="Arial" panose="020B0604020202020204" pitchFamily="34" charset="0"/>
                          <a:cs typeface="Arial" panose="020B0604020202020204" pitchFamily="34" charset="0"/>
                        </a:rPr>
                        <a:t>same entity</a:t>
                      </a:r>
                      <a:r>
                        <a:rPr kumimoji="1" lang="en-US" altLang="ja-JP" sz="1400" b="1" baseline="0" dirty="0" smtClean="0">
                          <a:latin typeface="Arial" panose="020B0604020202020204" pitchFamily="34" charset="0"/>
                          <a:cs typeface="Arial" panose="020B0604020202020204" pitchFamily="34" charset="0"/>
                        </a:rPr>
                        <a:t> as patent holder or its licensee</a:t>
                      </a:r>
                      <a:endParaRPr kumimoji="1" lang="ja-JP" altLang="en-US" sz="1400" b="1" dirty="0">
                        <a:latin typeface="Arial" panose="020B0604020202020204" pitchFamily="34" charset="0"/>
                        <a:cs typeface="Arial" panose="020B0604020202020204" pitchFamily="34" charset="0"/>
                      </a:endParaRPr>
                    </a:p>
                  </a:txBody>
                  <a:tcPr/>
                </a:tc>
              </a:tr>
              <a:tr h="696801">
                <a:tc>
                  <a:txBody>
                    <a:bodyPr/>
                    <a:lstStyle/>
                    <a:p>
                      <a:r>
                        <a:rPr kumimoji="1" lang="en-US" altLang="ja-JP" sz="1400" b="1" dirty="0" smtClean="0">
                          <a:latin typeface="Arial" panose="020B0604020202020204" pitchFamily="34" charset="0"/>
                          <a:cs typeface="Arial" panose="020B0604020202020204" pitchFamily="34" charset="0"/>
                        </a:rPr>
                        <a:t>Applicable</a:t>
                      </a:r>
                      <a:r>
                        <a:rPr kumimoji="1" lang="en-US" altLang="ja-JP" sz="1400" b="1" baseline="0" dirty="0" smtClean="0">
                          <a:latin typeface="Arial" panose="020B0604020202020204" pitchFamily="34" charset="0"/>
                          <a:cs typeface="Arial" panose="020B0604020202020204" pitchFamily="34" charset="0"/>
                        </a:rPr>
                        <a:t> patents</a:t>
                      </a:r>
                      <a:endParaRPr kumimoji="1" lang="ja-JP" altLang="en-US" sz="1400" b="1"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Substance</a:t>
                      </a:r>
                      <a:r>
                        <a:rPr kumimoji="1" lang="en-US" altLang="ja-JP" sz="1400" b="1" baseline="0" dirty="0" smtClean="0">
                          <a:latin typeface="Arial" panose="020B0604020202020204" pitchFamily="34" charset="0"/>
                          <a:cs typeface="Arial" panose="020B0604020202020204" pitchFamily="34" charset="0"/>
                        </a:rPr>
                        <a:t> patents</a:t>
                      </a:r>
                      <a:endParaRPr kumimoji="1" lang="en-US" altLang="ja-JP" sz="1400" b="1"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baseline="0" dirty="0" smtClean="0">
                          <a:latin typeface="Arial" panose="020B0604020202020204" pitchFamily="34" charset="0"/>
                          <a:cs typeface="Arial" panose="020B0604020202020204" pitchFamily="34" charset="0"/>
                        </a:rPr>
                        <a:t>Use patents</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baseline="0" dirty="0" smtClean="0">
                          <a:latin typeface="Arial" panose="020B0604020202020204" pitchFamily="34" charset="0"/>
                          <a:cs typeface="Arial" panose="020B0604020202020204" pitchFamily="34" charset="0"/>
                        </a:rPr>
                        <a:t>Process for preparing substance patents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Substance patents</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Arial" panose="020B0604020202020204" pitchFamily="34" charset="0"/>
                          <a:cs typeface="Arial" panose="020B0604020202020204" pitchFamily="34" charset="0"/>
                        </a:rPr>
                        <a:t>Use</a:t>
                      </a:r>
                      <a:r>
                        <a:rPr kumimoji="1" lang="en-US" altLang="ja-JP" sz="1400" b="1" baseline="0" dirty="0" smtClean="0">
                          <a:latin typeface="Arial" panose="020B0604020202020204" pitchFamily="34" charset="0"/>
                          <a:cs typeface="Arial" panose="020B0604020202020204" pitchFamily="34" charset="0"/>
                        </a:rPr>
                        <a:t> patents</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baseline="0" dirty="0" smtClean="0">
                          <a:latin typeface="Arial" panose="020B0604020202020204" pitchFamily="34" charset="0"/>
                          <a:cs typeface="Arial" panose="020B0604020202020204" pitchFamily="34" charset="0"/>
                        </a:rPr>
                        <a:t>Process for preparation substance patents</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baseline="0" dirty="0" smtClean="0">
                          <a:solidFill>
                            <a:srgbClr val="FF0000"/>
                          </a:solidFill>
                          <a:latin typeface="Arial" panose="020B0604020202020204" pitchFamily="34" charset="0"/>
                          <a:cs typeface="Arial" panose="020B0604020202020204" pitchFamily="34" charset="0"/>
                        </a:rPr>
                        <a:t>Formulation patents</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1" baseline="0" dirty="0" smtClean="0">
                          <a:latin typeface="Arial" panose="020B0604020202020204" pitchFamily="34" charset="0"/>
                          <a:cs typeface="Arial" panose="020B0604020202020204" pitchFamily="34" charset="0"/>
                        </a:rPr>
                        <a:t>etc.</a:t>
                      </a:r>
                      <a:endParaRPr kumimoji="1" lang="ja-JP" altLang="en-US" sz="1400" b="1" dirty="0">
                        <a:latin typeface="Arial" panose="020B0604020202020204" pitchFamily="34" charset="0"/>
                        <a:cs typeface="Arial" panose="020B0604020202020204" pitchFamily="34" charset="0"/>
                      </a:endParaRPr>
                    </a:p>
                  </a:txBody>
                  <a:tcPr/>
                </a:tc>
              </a:tr>
              <a:tr h="1026820">
                <a:tc>
                  <a:txBody>
                    <a:bodyPr/>
                    <a:lstStyle/>
                    <a:p>
                      <a:r>
                        <a:rPr kumimoji="1" lang="en-US" altLang="ja-JP" sz="1400" b="1" dirty="0" smtClean="0">
                          <a:latin typeface="Arial" panose="020B0604020202020204" pitchFamily="34" charset="0"/>
                          <a:cs typeface="Arial" panose="020B0604020202020204" pitchFamily="34" charset="0"/>
                        </a:rPr>
                        <a:t>#</a:t>
                      </a:r>
                      <a:r>
                        <a:rPr kumimoji="1" lang="en-US" altLang="ja-JP" sz="1400" b="1" baseline="0" dirty="0" smtClean="0">
                          <a:latin typeface="Arial" panose="020B0604020202020204" pitchFamily="34" charset="0"/>
                          <a:cs typeface="Arial" panose="020B0604020202020204" pitchFamily="34" charset="0"/>
                        </a:rPr>
                        <a:t> of patents extensible</a:t>
                      </a:r>
                      <a:endParaRPr kumimoji="1" lang="ja-JP" altLang="en-US" sz="1400" b="1" dirty="0">
                        <a:latin typeface="Arial" panose="020B0604020202020204" pitchFamily="34" charset="0"/>
                        <a:cs typeface="Arial" panose="020B0604020202020204" pitchFamily="34" charset="0"/>
                      </a:endParaRPr>
                    </a:p>
                  </a:txBody>
                  <a:tcPr/>
                </a:tc>
                <a:tc>
                  <a:txBody>
                    <a:bodyPr/>
                    <a:lstStyle/>
                    <a:p>
                      <a:r>
                        <a:rPr kumimoji="1" lang="en-US" altLang="ja-JP" sz="1400" b="1" dirty="0" smtClean="0">
                          <a:latin typeface="Arial" panose="020B0604020202020204" pitchFamily="34" charset="0"/>
                          <a:cs typeface="Arial" panose="020B0604020202020204" pitchFamily="34" charset="0"/>
                        </a:rPr>
                        <a:t>1 patent of one entity based</a:t>
                      </a:r>
                      <a:r>
                        <a:rPr kumimoji="1" lang="en-US" altLang="ja-JP" sz="1400" b="1" baseline="0" dirty="0" smtClean="0">
                          <a:latin typeface="Arial" panose="020B0604020202020204" pitchFamily="34" charset="0"/>
                          <a:cs typeface="Arial" panose="020B0604020202020204" pitchFamily="34" charset="0"/>
                        </a:rPr>
                        <a:t> on 1 approval</a:t>
                      </a:r>
                      <a:endParaRPr kumimoji="1" lang="ja-JP" altLang="en-US" sz="1400" b="1" dirty="0">
                        <a:latin typeface="Arial" panose="020B0604020202020204" pitchFamily="34" charset="0"/>
                        <a:cs typeface="Arial" panose="020B0604020202020204" pitchFamily="34" charset="0"/>
                      </a:endParaRPr>
                    </a:p>
                  </a:txBody>
                  <a:tcPr/>
                </a:tc>
                <a:tc>
                  <a:txBody>
                    <a:bodyPr/>
                    <a:lstStyle/>
                    <a:p>
                      <a:r>
                        <a:rPr kumimoji="1" lang="en-US" altLang="ja-JP" sz="1400" b="1" dirty="0" smtClean="0">
                          <a:latin typeface="Arial" panose="020B0604020202020204" pitchFamily="34" charset="0"/>
                          <a:cs typeface="Arial" panose="020B0604020202020204" pitchFamily="34" charset="0"/>
                        </a:rPr>
                        <a:t>One entity</a:t>
                      </a:r>
                      <a:r>
                        <a:rPr kumimoji="1" lang="en-US" altLang="ja-JP" sz="1400" b="1" baseline="0" dirty="0" smtClean="0">
                          <a:latin typeface="Arial" panose="020B0604020202020204" pitchFamily="34" charset="0"/>
                          <a:cs typeface="Arial" panose="020B0604020202020204" pitchFamily="34" charset="0"/>
                        </a:rPr>
                        <a:t> </a:t>
                      </a:r>
                      <a:r>
                        <a:rPr kumimoji="1" lang="en-US" altLang="ja-JP" sz="1400" b="1" dirty="0" smtClean="0">
                          <a:latin typeface="Arial" panose="020B0604020202020204" pitchFamily="34" charset="0"/>
                          <a:cs typeface="Arial" panose="020B0604020202020204" pitchFamily="34" charset="0"/>
                        </a:rPr>
                        <a:t>can</a:t>
                      </a:r>
                      <a:r>
                        <a:rPr kumimoji="1" lang="en-US" altLang="ja-JP" sz="1400" b="1" baseline="0" dirty="0" smtClean="0">
                          <a:latin typeface="Arial" panose="020B0604020202020204" pitchFamily="34" charset="0"/>
                          <a:cs typeface="Arial" panose="020B0604020202020204" pitchFamily="34" charset="0"/>
                        </a:rPr>
                        <a:t> extend its </a:t>
                      </a:r>
                      <a:r>
                        <a:rPr kumimoji="1" lang="en-US" altLang="ja-JP" sz="1400" b="1" dirty="0" smtClean="0">
                          <a:solidFill>
                            <a:srgbClr val="FF0000"/>
                          </a:solidFill>
                          <a:latin typeface="Arial" panose="020B0604020202020204" pitchFamily="34" charset="0"/>
                          <a:cs typeface="Arial" panose="020B0604020202020204" pitchFamily="34" charset="0"/>
                        </a:rPr>
                        <a:t>several</a:t>
                      </a:r>
                      <a:r>
                        <a:rPr kumimoji="1" lang="en-US" altLang="ja-JP" sz="1400" b="1" dirty="0" smtClean="0">
                          <a:latin typeface="Arial" panose="020B0604020202020204" pitchFamily="34" charset="0"/>
                          <a:cs typeface="Arial" panose="020B0604020202020204" pitchFamily="34" charset="0"/>
                        </a:rPr>
                        <a:t> patents based on 1 approval (substance,</a:t>
                      </a:r>
                      <a:r>
                        <a:rPr kumimoji="1" lang="en-US" altLang="ja-JP" sz="1400" b="1" baseline="0" dirty="0" smtClean="0">
                          <a:latin typeface="Arial" panose="020B0604020202020204" pitchFamily="34" charset="0"/>
                          <a:cs typeface="Arial" panose="020B0604020202020204" pitchFamily="34" charset="0"/>
                        </a:rPr>
                        <a:t> use, formulation, process for preparation, etc.</a:t>
                      </a:r>
                      <a:r>
                        <a:rPr kumimoji="1" lang="en-US" altLang="ja-JP" sz="1400" b="1" dirty="0" smtClean="0">
                          <a:latin typeface="Arial" panose="020B0604020202020204" pitchFamily="34" charset="0"/>
                          <a:cs typeface="Arial" panose="020B0604020202020204" pitchFamily="34" charset="0"/>
                        </a:rPr>
                        <a:t>)</a:t>
                      </a:r>
                      <a:endParaRPr kumimoji="1" lang="ja-JP" altLang="en-US" sz="1400" b="1" dirty="0">
                        <a:latin typeface="Arial" panose="020B0604020202020204" pitchFamily="34" charset="0"/>
                        <a:cs typeface="Arial" panose="020B0604020202020204" pitchFamily="34" charset="0"/>
                      </a:endParaRPr>
                    </a:p>
                  </a:txBody>
                  <a:tcPr/>
                </a:tc>
              </a:tr>
              <a:tr h="847264">
                <a:tc>
                  <a:txBody>
                    <a:bodyPr/>
                    <a:lstStyle/>
                    <a:p>
                      <a:r>
                        <a:rPr kumimoji="1" lang="en-US" altLang="ja-JP" sz="1400" b="1" dirty="0" smtClean="0">
                          <a:latin typeface="Arial" panose="020B0604020202020204" pitchFamily="34" charset="0"/>
                          <a:cs typeface="Arial" panose="020B0604020202020204" pitchFamily="34" charset="0"/>
                        </a:rPr>
                        <a:t># of</a:t>
                      </a:r>
                      <a:r>
                        <a:rPr kumimoji="1" lang="en-US" altLang="ja-JP" sz="1400" b="1" baseline="0" dirty="0" smtClean="0">
                          <a:latin typeface="Arial" panose="020B0604020202020204" pitchFamily="34" charset="0"/>
                          <a:cs typeface="Arial" panose="020B0604020202020204" pitchFamily="34" charset="0"/>
                        </a:rPr>
                        <a:t> extension allowed</a:t>
                      </a:r>
                      <a:endParaRPr kumimoji="1" lang="ja-JP" altLang="en-US" sz="1400" b="1" dirty="0">
                        <a:latin typeface="Arial" panose="020B0604020202020204" pitchFamily="34" charset="0"/>
                        <a:cs typeface="Arial" panose="020B0604020202020204" pitchFamily="34" charset="0"/>
                      </a:endParaRPr>
                    </a:p>
                  </a:txBody>
                  <a:tcPr/>
                </a:tc>
                <a:tc>
                  <a:txBody>
                    <a:bodyPr/>
                    <a:lstStyle/>
                    <a:p>
                      <a:r>
                        <a:rPr kumimoji="1" lang="en-US" altLang="ja-JP" sz="1400" b="1" dirty="0" smtClean="0">
                          <a:solidFill>
                            <a:schemeClr val="tx1"/>
                          </a:solidFill>
                          <a:latin typeface="Arial" panose="020B0604020202020204" pitchFamily="34" charset="0"/>
                          <a:cs typeface="Arial" panose="020B0604020202020204" pitchFamily="34" charset="0"/>
                        </a:rPr>
                        <a:t>Several times </a:t>
                      </a:r>
                      <a:r>
                        <a:rPr kumimoji="1" lang="en-US" altLang="ja-JP" sz="1400" b="1" dirty="0" smtClean="0">
                          <a:latin typeface="Arial" panose="020B0604020202020204" pitchFamily="34" charset="0"/>
                          <a:cs typeface="Arial" panose="020B0604020202020204" pitchFamily="34" charset="0"/>
                        </a:rPr>
                        <a:t>for 1 patent based on different MAs (Georgetown [c-484/12]</a:t>
                      </a:r>
                      <a:r>
                        <a:rPr kumimoji="1" lang="en-US" altLang="ja-JP" sz="1400" b="1" baseline="0" dirty="0" smtClean="0">
                          <a:latin typeface="Arial" panose="020B0604020202020204" pitchFamily="34" charset="0"/>
                          <a:cs typeface="Arial" panose="020B0604020202020204" pitchFamily="34" charset="0"/>
                        </a:rPr>
                        <a:t> etc.</a:t>
                      </a:r>
                      <a:r>
                        <a:rPr kumimoji="1" lang="en-US" altLang="ja-JP" sz="1400" b="1" dirty="0" smtClean="0">
                          <a:latin typeface="Arial" panose="020B0604020202020204" pitchFamily="34" charset="0"/>
                          <a:cs typeface="Arial" panose="020B0604020202020204" pitchFamily="34" charset="0"/>
                        </a:rPr>
                        <a:t>)</a:t>
                      </a:r>
                    </a:p>
                  </a:txBody>
                  <a:tcPr/>
                </a:tc>
                <a:tc>
                  <a:txBody>
                    <a:bodyPr/>
                    <a:lstStyle/>
                    <a:p>
                      <a:r>
                        <a:rPr kumimoji="1" lang="en-US" altLang="ja-JP" sz="1400" b="1" dirty="0" smtClean="0">
                          <a:solidFill>
                            <a:schemeClr val="tx1"/>
                          </a:solidFill>
                          <a:latin typeface="Arial" panose="020B0604020202020204" pitchFamily="34" charset="0"/>
                          <a:cs typeface="Arial" panose="020B0604020202020204" pitchFamily="34" charset="0"/>
                        </a:rPr>
                        <a:t>Several times for 1 patent based on different</a:t>
                      </a:r>
                      <a:r>
                        <a:rPr kumimoji="1" lang="en-US" altLang="ja-JP" sz="1400" b="1" baseline="0" dirty="0" smtClean="0">
                          <a:solidFill>
                            <a:schemeClr val="tx1"/>
                          </a:solidFill>
                          <a:latin typeface="Arial" panose="020B0604020202020204" pitchFamily="34" charset="0"/>
                          <a:cs typeface="Arial" panose="020B0604020202020204" pitchFamily="34" charset="0"/>
                        </a:rPr>
                        <a:t> MA or </a:t>
                      </a:r>
                      <a:r>
                        <a:rPr kumimoji="1" lang="en-US" altLang="ja-JP" sz="1400" b="1" baseline="0" dirty="0" smtClean="0">
                          <a:solidFill>
                            <a:srgbClr val="FF0000"/>
                          </a:solidFill>
                          <a:latin typeface="Arial" panose="020B0604020202020204" pitchFamily="34" charset="0"/>
                          <a:cs typeface="Arial" panose="020B0604020202020204" pitchFamily="34" charset="0"/>
                        </a:rPr>
                        <a:t>same MA</a:t>
                      </a:r>
                      <a:r>
                        <a:rPr kumimoji="1" lang="en-US" altLang="ja-JP" sz="1400" b="1" baseline="0" dirty="0" smtClean="0">
                          <a:solidFill>
                            <a:schemeClr val="tx1"/>
                          </a:solidFill>
                          <a:latin typeface="Arial" panose="020B0604020202020204" pitchFamily="34" charset="0"/>
                          <a:cs typeface="Arial" panose="020B0604020202020204" pitchFamily="34" charset="0"/>
                        </a:rPr>
                        <a:t> with modification in part</a:t>
                      </a:r>
                      <a:endParaRPr kumimoji="1" lang="en-US" altLang="ja-JP" sz="1400" b="1" dirty="0" smtClean="0">
                        <a:solidFill>
                          <a:schemeClr val="tx1"/>
                        </a:solidFill>
                        <a:latin typeface="Arial" panose="020B0604020202020204" pitchFamily="34" charset="0"/>
                        <a:cs typeface="Arial" panose="020B0604020202020204" pitchFamily="34" charset="0"/>
                      </a:endParaRPr>
                    </a:p>
                  </a:txBody>
                  <a:tcPr/>
                </a:tc>
              </a:tr>
              <a:tr h="613401">
                <a:tc>
                  <a:txBody>
                    <a:bodyPr/>
                    <a:lstStyle/>
                    <a:p>
                      <a:r>
                        <a:rPr kumimoji="1" lang="en-US" altLang="ja-JP" sz="1400" b="1" dirty="0" smtClean="0">
                          <a:latin typeface="Arial" panose="020B0604020202020204" pitchFamily="34" charset="0"/>
                          <a:cs typeface="Arial" panose="020B0604020202020204" pitchFamily="34" charset="0"/>
                        </a:rPr>
                        <a:t>What</a:t>
                      </a:r>
                      <a:r>
                        <a:rPr kumimoji="1" lang="en-US" altLang="ja-JP" sz="1400" b="1" baseline="0" dirty="0" smtClean="0">
                          <a:latin typeface="Arial" panose="020B0604020202020204" pitchFamily="34" charset="0"/>
                          <a:cs typeface="Arial" panose="020B0604020202020204" pitchFamily="34" charset="0"/>
                        </a:rPr>
                        <a:t> is extended?</a:t>
                      </a:r>
                      <a:endParaRPr kumimoji="1" lang="ja-JP" altLang="en-US" sz="1400" b="1" dirty="0">
                        <a:latin typeface="Arial" panose="020B0604020202020204" pitchFamily="34" charset="0"/>
                        <a:cs typeface="Arial" panose="020B0604020202020204" pitchFamily="34" charset="0"/>
                      </a:endParaRPr>
                    </a:p>
                  </a:txBody>
                  <a:tcPr/>
                </a:tc>
                <a:tc>
                  <a:txBody>
                    <a:bodyPr/>
                    <a:lstStyle/>
                    <a:p>
                      <a:r>
                        <a:rPr kumimoji="1" lang="en-US" altLang="ja-JP" sz="1400" b="1" dirty="0" smtClean="0">
                          <a:latin typeface="Arial" panose="020B0604020202020204" pitchFamily="34" charset="0"/>
                          <a:cs typeface="Arial" panose="020B0604020202020204" pitchFamily="34" charset="0"/>
                        </a:rPr>
                        <a:t>All </a:t>
                      </a:r>
                      <a:r>
                        <a:rPr kumimoji="1" lang="en-US" altLang="ja-JP" sz="1400" b="1" baseline="0" dirty="0" smtClean="0">
                          <a:latin typeface="Arial" panose="020B0604020202020204" pitchFamily="34" charset="0"/>
                          <a:cs typeface="Arial" panose="020B0604020202020204" pitchFamily="34" charset="0"/>
                        </a:rPr>
                        <a:t>claimed (i.e., no restriction to specific use of MA product)</a:t>
                      </a:r>
                      <a:endParaRPr kumimoji="1" lang="ja-JP" altLang="en-US" sz="1400" b="1" dirty="0">
                        <a:latin typeface="Arial" panose="020B0604020202020204" pitchFamily="34" charset="0"/>
                        <a:cs typeface="Arial" panose="020B0604020202020204" pitchFamily="34" charset="0"/>
                      </a:endParaRPr>
                    </a:p>
                  </a:txBody>
                  <a:tcPr/>
                </a:tc>
                <a:tc>
                  <a:txBody>
                    <a:bodyPr/>
                    <a:lstStyle/>
                    <a:p>
                      <a:r>
                        <a:rPr kumimoji="1" lang="en-US" altLang="ja-JP" sz="1400" b="1" dirty="0" smtClean="0">
                          <a:latin typeface="Arial" panose="020B0604020202020204" pitchFamily="34" charset="0"/>
                          <a:cs typeface="Arial" panose="020B0604020202020204" pitchFamily="34" charset="0"/>
                        </a:rPr>
                        <a:t>Based on </a:t>
                      </a:r>
                      <a:r>
                        <a:rPr kumimoji="1" lang="en-US" altLang="ja-JP" sz="1400" b="1" baseline="0" dirty="0" smtClean="0">
                          <a:solidFill>
                            <a:srgbClr val="FF0000"/>
                          </a:solidFill>
                          <a:latin typeface="Arial" panose="020B0604020202020204" pitchFamily="34" charset="0"/>
                          <a:cs typeface="Arial" panose="020B0604020202020204" pitchFamily="34" charset="0"/>
                        </a:rPr>
                        <a:t>approved market authorization </a:t>
                      </a:r>
                      <a:r>
                        <a:rPr kumimoji="1" lang="en-US" altLang="ja-JP" sz="1400" b="1" baseline="0" dirty="0" smtClean="0">
                          <a:solidFill>
                            <a:schemeClr val="tx1"/>
                          </a:solidFill>
                          <a:latin typeface="Arial" panose="020B0604020202020204" pitchFamily="34" charset="0"/>
                          <a:cs typeface="Arial" panose="020B0604020202020204" pitchFamily="34" charset="0"/>
                        </a:rPr>
                        <a:t>(see following slides)</a:t>
                      </a:r>
                      <a:endParaRPr kumimoji="1" lang="en-US" altLang="ja-JP" sz="1400" b="1" dirty="0" smtClean="0">
                        <a:solidFill>
                          <a:schemeClr val="tx1"/>
                        </a:solidFill>
                        <a:latin typeface="Arial" panose="020B0604020202020204" pitchFamily="34" charset="0"/>
                        <a:cs typeface="Arial" panose="020B0604020202020204" pitchFamily="34" charset="0"/>
                      </a:endParaRPr>
                    </a:p>
                  </a:txBody>
                  <a:tcPr/>
                </a:tc>
              </a:tr>
            </a:tbl>
          </a:graphicData>
        </a:graphic>
      </p:graphicFrame>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5531" y="488186"/>
            <a:ext cx="8911687" cy="741552"/>
          </a:xfrm>
        </p:spPr>
        <p:txBody>
          <a:bodyPr>
            <a:noAutofit/>
          </a:bodyPr>
          <a:lstStyle/>
          <a:p>
            <a:r>
              <a:rPr lang="de-DE" altLang="ja-JP" sz="3600" dirty="0" err="1" smtClean="0">
                <a:solidFill>
                  <a:schemeClr val="accent5"/>
                </a:solidFill>
                <a:latin typeface="Arial" panose="020B0604020202020204" pitchFamily="34" charset="0"/>
                <a:cs typeface="Arial" panose="020B0604020202020204" pitchFamily="34" charset="0"/>
              </a:rPr>
              <a:t>What</a:t>
            </a:r>
            <a:r>
              <a:rPr lang="de-DE" altLang="ja-JP" sz="3600" dirty="0" smtClean="0">
                <a:solidFill>
                  <a:schemeClr val="accent5"/>
                </a:solidFill>
                <a:latin typeface="Arial" panose="020B0604020202020204" pitchFamily="34" charset="0"/>
                <a:cs typeface="Arial" panose="020B0604020202020204" pitchFamily="34" charset="0"/>
              </a:rPr>
              <a:t> </a:t>
            </a:r>
            <a:r>
              <a:rPr lang="de-DE" altLang="ja-JP" sz="3600" dirty="0" err="1" smtClean="0">
                <a:solidFill>
                  <a:schemeClr val="accent5"/>
                </a:solidFill>
                <a:latin typeface="Arial" panose="020B0604020202020204" pitchFamily="34" charset="0"/>
                <a:cs typeface="Arial" panose="020B0604020202020204" pitchFamily="34" charset="0"/>
              </a:rPr>
              <a:t>is</a:t>
            </a:r>
            <a:r>
              <a:rPr lang="de-DE" altLang="ja-JP" sz="3600" dirty="0" smtClean="0">
                <a:solidFill>
                  <a:schemeClr val="accent5"/>
                </a:solidFill>
                <a:latin typeface="Arial" panose="020B0604020202020204" pitchFamily="34" charset="0"/>
                <a:cs typeface="Arial" panose="020B0604020202020204" pitchFamily="34" charset="0"/>
              </a:rPr>
              <a:t> </a:t>
            </a:r>
            <a:r>
              <a:rPr lang="de-DE" altLang="ja-JP" sz="3600" dirty="0" err="1" smtClean="0">
                <a:solidFill>
                  <a:schemeClr val="accent5"/>
                </a:solidFill>
                <a:latin typeface="Arial" panose="020B0604020202020204" pitchFamily="34" charset="0"/>
                <a:cs typeface="Arial" panose="020B0604020202020204" pitchFamily="34" charset="0"/>
              </a:rPr>
              <a:t>extended</a:t>
            </a:r>
            <a:r>
              <a:rPr lang="de-DE" altLang="ja-JP" sz="3600" dirty="0" smtClean="0">
                <a:solidFill>
                  <a:schemeClr val="accent5"/>
                </a:solidFill>
                <a:latin typeface="Arial" panose="020B0604020202020204" pitchFamily="34" charset="0"/>
                <a:cs typeface="Arial" panose="020B0604020202020204" pitchFamily="34" charset="0"/>
              </a:rPr>
              <a:t>?</a:t>
            </a:r>
            <a:endParaRPr kumimoji="1" lang="ja-JP" altLang="en-US" sz="3600" dirty="0">
              <a:solidFill>
                <a:schemeClr val="accent5"/>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07C52CFE-A408-4644-BE81-D615BED085E0}" type="slidenum">
              <a:rPr lang="en-US" altLang="ja-JP" smtClean="0">
                <a:latin typeface="Arial" panose="020B0604020202020204" pitchFamily="34" charset="0"/>
                <a:cs typeface="Arial" panose="020B0604020202020204" pitchFamily="34" charset="0"/>
              </a:rPr>
              <a:pPr>
                <a:defRPr/>
              </a:pPr>
              <a:t>9</a:t>
            </a:fld>
            <a:endParaRPr lang="en-US" altLang="ja-JP">
              <a:latin typeface="Arial" panose="020B0604020202020204" pitchFamily="34" charset="0"/>
              <a:cs typeface="Arial" panose="020B0604020202020204" pitchFamily="34" charset="0"/>
            </a:endParaRPr>
          </a:p>
        </p:txBody>
      </p:sp>
      <p:sp>
        <p:nvSpPr>
          <p:cNvPr id="5" name="テキスト ボックス 5"/>
          <p:cNvSpPr txBox="1"/>
          <p:nvPr/>
        </p:nvSpPr>
        <p:spPr>
          <a:xfrm>
            <a:off x="2553268" y="1494430"/>
            <a:ext cx="8089829" cy="1477328"/>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According to Japan Patent Law, </a:t>
            </a:r>
            <a:r>
              <a:rPr kumimoji="1" lang="en-US" altLang="ja-JP" dirty="0">
                <a:latin typeface="Arial" panose="020B0604020202020204" pitchFamily="34" charset="0"/>
                <a:cs typeface="Arial" panose="020B0604020202020204" pitchFamily="34" charset="0"/>
              </a:rPr>
              <a:t>t</a:t>
            </a:r>
            <a:r>
              <a:rPr kumimoji="1" lang="en-US" altLang="ja-JP" dirty="0" smtClean="0">
                <a:latin typeface="Arial" panose="020B0604020202020204" pitchFamily="34" charset="0"/>
                <a:cs typeface="Arial" panose="020B0604020202020204" pitchFamily="34" charset="0"/>
              </a:rPr>
              <a:t>he scope of </a:t>
            </a:r>
            <a:r>
              <a:rPr lang="en-US" altLang="ja-JP" dirty="0" smtClean="0">
                <a:latin typeface="Arial" panose="020B0604020202020204" pitchFamily="34" charset="0"/>
                <a:cs typeface="Arial" panose="020B0604020202020204" pitchFamily="34" charset="0"/>
              </a:rPr>
              <a:t>the extended </a:t>
            </a:r>
            <a:r>
              <a:rPr lang="en-US" altLang="ja-JP" dirty="0">
                <a:latin typeface="Arial" panose="020B0604020202020204" pitchFamily="34" charset="0"/>
                <a:cs typeface="Arial" panose="020B0604020202020204" pitchFamily="34" charset="0"/>
              </a:rPr>
              <a:t>patent </a:t>
            </a:r>
            <a:r>
              <a:rPr lang="en-US" altLang="ja-JP" dirty="0" smtClean="0">
                <a:latin typeface="Arial" panose="020B0604020202020204" pitchFamily="34" charset="0"/>
                <a:cs typeface="Arial" panose="020B0604020202020204" pitchFamily="34" charset="0"/>
              </a:rPr>
              <a:t>right</a:t>
            </a:r>
            <a:r>
              <a:rPr kumimoji="1" lang="en-US" altLang="ja-JP" dirty="0" smtClean="0">
                <a:latin typeface="Arial" panose="020B0604020202020204" pitchFamily="34" charset="0"/>
                <a:cs typeface="Arial" panose="020B0604020202020204" pitchFamily="34" charset="0"/>
              </a:rPr>
              <a:t> for medicine (agro-chemicals) is determined by</a:t>
            </a:r>
          </a:p>
          <a:p>
            <a:r>
              <a:rPr kumimoji="1" lang="ja-JP" altLang="en-US" b="1" dirty="0" smtClean="0">
                <a:latin typeface="Arial" panose="020B0604020202020204" pitchFamily="34" charset="0"/>
                <a:cs typeface="Arial" panose="020B0604020202020204" pitchFamily="34" charset="0"/>
              </a:rPr>
              <a:t>　　　</a:t>
            </a:r>
            <a:r>
              <a:rPr kumimoji="1" lang="en-US" altLang="ja-JP" b="1" dirty="0" smtClean="0">
                <a:latin typeface="Arial" panose="020B0604020202020204" pitchFamily="34" charset="0"/>
                <a:cs typeface="Arial" panose="020B0604020202020204" pitchFamily="34" charset="0"/>
              </a:rPr>
              <a:t>1) </a:t>
            </a:r>
            <a:r>
              <a:rPr kumimoji="1" lang="en-US" altLang="ja-JP" b="1" dirty="0" smtClean="0">
                <a:solidFill>
                  <a:srgbClr val="FF0000"/>
                </a:solidFill>
                <a:latin typeface="Arial" panose="020B0604020202020204" pitchFamily="34" charset="0"/>
                <a:cs typeface="Arial" panose="020B0604020202020204" pitchFamily="34" charset="0"/>
              </a:rPr>
              <a:t>active ingredients</a:t>
            </a:r>
            <a:r>
              <a:rPr kumimoji="1" lang="en-US" altLang="ja-JP" b="1" dirty="0" smtClean="0">
                <a:latin typeface="Arial" panose="020B0604020202020204" pitchFamily="34" charset="0"/>
                <a:cs typeface="Arial" panose="020B0604020202020204" pitchFamily="34" charset="0"/>
              </a:rPr>
              <a:t> </a:t>
            </a:r>
            <a:r>
              <a:rPr kumimoji="1" lang="en-US" altLang="ja-JP" dirty="0" smtClean="0">
                <a:latin typeface="Arial" panose="020B0604020202020204" pitchFamily="34" charset="0"/>
                <a:cs typeface="Arial" panose="020B0604020202020204" pitchFamily="34" charset="0"/>
              </a:rPr>
              <a:t>and </a:t>
            </a:r>
            <a:r>
              <a:rPr lang="en-US" altLang="ja-JP" b="1" dirty="0" smtClean="0">
                <a:latin typeface="Arial" panose="020B0604020202020204" pitchFamily="34" charset="0"/>
                <a:cs typeface="Arial" panose="020B0604020202020204" pitchFamily="34" charset="0"/>
              </a:rPr>
              <a:t> </a:t>
            </a:r>
          </a:p>
          <a:p>
            <a:r>
              <a:rPr kumimoji="1" lang="ja-JP" altLang="en-US" b="1" dirty="0" smtClean="0">
                <a:latin typeface="Arial" panose="020B0604020202020204" pitchFamily="34" charset="0"/>
                <a:cs typeface="Arial" panose="020B0604020202020204" pitchFamily="34" charset="0"/>
              </a:rPr>
              <a:t>　　</a:t>
            </a:r>
            <a:r>
              <a:rPr kumimoji="1" lang="en-US" altLang="ja-JP" b="1" dirty="0" smtClean="0">
                <a:latin typeface="Arial" panose="020B0604020202020204" pitchFamily="34" charset="0"/>
                <a:cs typeface="Arial" panose="020B0604020202020204" pitchFamily="34" charset="0"/>
              </a:rPr>
              <a:t>    2) </a:t>
            </a:r>
            <a:r>
              <a:rPr kumimoji="1" lang="en-US" altLang="ja-JP" b="1" dirty="0" smtClean="0">
                <a:solidFill>
                  <a:srgbClr val="FF0000"/>
                </a:solidFill>
                <a:latin typeface="Arial" panose="020B0604020202020204" pitchFamily="34" charset="0"/>
                <a:cs typeface="Arial" panose="020B0604020202020204" pitchFamily="34" charset="0"/>
              </a:rPr>
              <a:t>effect/efficacy</a:t>
            </a:r>
            <a:endParaRPr lang="en-US" altLang="ja-JP" b="1" dirty="0" smtClean="0">
              <a:solidFill>
                <a:srgbClr val="FF0000"/>
              </a:solidFill>
              <a:latin typeface="Arial" panose="020B0604020202020204" pitchFamily="34" charset="0"/>
              <a:cs typeface="Arial" panose="020B0604020202020204" pitchFamily="34" charset="0"/>
            </a:endParaRPr>
          </a:p>
          <a:p>
            <a:r>
              <a:rPr kumimoji="1" lang="en-US" altLang="ja-JP" b="1" dirty="0" smtClean="0">
                <a:latin typeface="Arial" panose="020B0604020202020204" pitchFamily="34" charset="0"/>
                <a:cs typeface="Arial" panose="020B0604020202020204" pitchFamily="34" charset="0"/>
              </a:rPr>
              <a:t>            </a:t>
            </a:r>
            <a:r>
              <a:rPr kumimoji="1" lang="en-US" altLang="ja-JP" dirty="0" smtClean="0">
                <a:latin typeface="Arial" panose="020B0604020202020204" pitchFamily="34" charset="0"/>
                <a:cs typeface="Arial" panose="020B0604020202020204" pitchFamily="34" charset="0"/>
              </a:rPr>
              <a:t>of the product.</a:t>
            </a:r>
            <a:endParaRPr kumimoji="1"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2629467" y="3525755"/>
            <a:ext cx="8288903" cy="1200329"/>
          </a:xfrm>
          <a:prstGeom prst="rect">
            <a:avLst/>
          </a:prstGeom>
          <a:noFill/>
        </p:spPr>
        <p:txBody>
          <a:bodyPr wrap="square" rtlCol="0">
            <a:spAutoFit/>
          </a:bodyPr>
          <a:lstStyle/>
          <a:p>
            <a:r>
              <a:rPr kumimoji="1" lang="en-US" altLang="ja-JP" i="1" dirty="0" smtClean="0">
                <a:latin typeface="Arial" panose="020B0604020202020204" pitchFamily="34" charset="0"/>
                <a:cs typeface="Arial" panose="020B0604020202020204" pitchFamily="34" charset="0"/>
              </a:rPr>
              <a:t>c.f.</a:t>
            </a:r>
          </a:p>
          <a:p>
            <a:r>
              <a:rPr kumimoji="1" lang="en-US" altLang="ja-JP" dirty="0" smtClean="0">
                <a:latin typeface="Arial" panose="020B0604020202020204" pitchFamily="34" charset="0"/>
                <a:cs typeface="Arial" panose="020B0604020202020204" pitchFamily="34" charset="0"/>
              </a:rPr>
              <a:t>In order to get marketing approval (Pharmaceutical Affair’s Act)</a:t>
            </a:r>
            <a:r>
              <a:rPr lang="en-US" altLang="ja-JP" dirty="0" smtClean="0">
                <a:latin typeface="Arial" panose="020B0604020202020204" pitchFamily="34" charset="0"/>
                <a:cs typeface="Arial" panose="020B0604020202020204" pitchFamily="34" charset="0"/>
              </a:rPr>
              <a:t>, the detailed information about a drug needs to be submitted, not only active ingredients, effect/efficacy, but also formulation, dose regimen, dosage, </a:t>
            </a:r>
            <a:r>
              <a:rPr lang="en-US" altLang="ja-JP" i="1" dirty="0" smtClean="0">
                <a:latin typeface="Arial" panose="020B0604020202020204" pitchFamily="34" charset="0"/>
                <a:cs typeface="Arial" panose="020B0604020202020204" pitchFamily="34" charset="0"/>
              </a:rPr>
              <a:t>etc.</a:t>
            </a:r>
            <a:endParaRPr kumimoji="1" lang="ja-JP" altLang="en-US" dirty="0">
              <a:latin typeface="Arial" panose="020B0604020202020204" pitchFamily="34" charset="0"/>
              <a:cs typeface="Arial" panose="020B0604020202020204" pitchFamily="34" charset="0"/>
            </a:endParaRPr>
          </a:p>
        </p:txBody>
      </p:sp>
      <p:graphicFrame>
        <p:nvGraphicFramePr>
          <p:cNvPr id="7" name="表 10"/>
          <p:cNvGraphicFramePr>
            <a:graphicFrameLocks noGrp="1"/>
          </p:cNvGraphicFramePr>
          <p:nvPr>
            <p:extLst>
              <p:ext uri="{D42A27DB-BD31-4B8C-83A1-F6EECF244321}">
                <p14:modId xmlns:p14="http://schemas.microsoft.com/office/powerpoint/2010/main" val="3341706783"/>
              </p:ext>
            </p:extLst>
          </p:nvPr>
        </p:nvGraphicFramePr>
        <p:xfrm>
          <a:off x="3238949" y="5039144"/>
          <a:ext cx="6778508" cy="822960"/>
        </p:xfrm>
        <a:graphic>
          <a:graphicData uri="http://schemas.openxmlformats.org/drawingml/2006/table">
            <a:tbl>
              <a:tblPr firstRow="1" bandRow="1">
                <a:tableStyleId>{5C22544A-7EE6-4342-B048-85BDC9FD1C3A}</a:tableStyleId>
              </a:tblPr>
              <a:tblGrid>
                <a:gridCol w="1427055"/>
                <a:gridCol w="1569759"/>
                <a:gridCol w="1354153"/>
                <a:gridCol w="1071839"/>
                <a:gridCol w="1355702"/>
              </a:tblGrid>
              <a:tr h="144016">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Active</a:t>
                      </a:r>
                      <a:r>
                        <a:rPr kumimoji="1" lang="en-US" altLang="ja-JP" sz="1400" baseline="0" dirty="0" smtClean="0">
                          <a:solidFill>
                            <a:schemeClr val="bg1"/>
                          </a:solidFill>
                          <a:latin typeface="Arial" panose="020B0604020202020204" pitchFamily="34" charset="0"/>
                          <a:cs typeface="Arial" panose="020B0604020202020204" pitchFamily="34" charset="0"/>
                        </a:rPr>
                        <a:t> ingredient</a:t>
                      </a:r>
                      <a:endParaRPr kumimoji="1" lang="ja-JP" altLang="en-US" sz="1400" dirty="0">
                        <a:solidFill>
                          <a:schemeClr val="bg1"/>
                        </a:solidFill>
                        <a:latin typeface="Arial" panose="020B0604020202020204" pitchFamily="34" charset="0"/>
                        <a:cs typeface="Arial" panose="020B0604020202020204" pitchFamily="34" charset="0"/>
                      </a:endParaRPr>
                    </a:p>
                  </a:txBody>
                  <a:tcPr/>
                </a:tc>
                <a:tc>
                  <a:txBody>
                    <a:bodyPr/>
                    <a:lstStyle/>
                    <a:p>
                      <a:pPr algn="ctr"/>
                      <a:r>
                        <a:rPr kumimoji="1" lang="en-US" altLang="ja-JP" sz="1400" dirty="0" smtClean="0">
                          <a:solidFill>
                            <a:schemeClr val="bg1"/>
                          </a:solidFill>
                          <a:latin typeface="Arial" panose="020B0604020202020204" pitchFamily="34" charset="0"/>
                          <a:cs typeface="Arial" panose="020B0604020202020204" pitchFamily="34" charset="0"/>
                        </a:rPr>
                        <a:t>Effect/efficacy</a:t>
                      </a:r>
                      <a:endParaRPr kumimoji="1" lang="ja-JP" altLang="en-US" sz="14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altLang="ja-JP" sz="1400" dirty="0" smtClean="0">
                          <a:latin typeface="Arial" panose="020B0604020202020204" pitchFamily="34" charset="0"/>
                          <a:cs typeface="Arial" panose="020B0604020202020204" pitchFamily="34" charset="0"/>
                        </a:rPr>
                        <a:t>Form</a:t>
                      </a:r>
                      <a:endParaRPr lang="ja-JP" altLang="en-US" sz="1400" dirty="0">
                        <a:latin typeface="Arial" panose="020B0604020202020204" pitchFamily="34" charset="0"/>
                        <a:cs typeface="Arial" panose="020B0604020202020204" pitchFamily="34" charset="0"/>
                      </a:endParaRPr>
                    </a:p>
                  </a:txBody>
                  <a:tcPr/>
                </a:tc>
                <a:tc>
                  <a:txBody>
                    <a:bodyPr/>
                    <a:lstStyle/>
                    <a:p>
                      <a:pPr algn="ctr"/>
                      <a:r>
                        <a:rPr lang="en-US" altLang="ja-JP" sz="1400" dirty="0" smtClean="0">
                          <a:latin typeface="Arial" panose="020B0604020202020204" pitchFamily="34" charset="0"/>
                          <a:cs typeface="Arial" panose="020B0604020202020204" pitchFamily="34" charset="0"/>
                        </a:rPr>
                        <a:t>Dose</a:t>
                      </a:r>
                      <a:endParaRPr lang="ja-JP" altLang="en-US" sz="1400" dirty="0">
                        <a:latin typeface="Arial" panose="020B0604020202020204" pitchFamily="34" charset="0"/>
                        <a:cs typeface="Arial" panose="020B0604020202020204" pitchFamily="34" charset="0"/>
                      </a:endParaRPr>
                    </a:p>
                  </a:txBody>
                  <a:tcPr/>
                </a:tc>
                <a:tc>
                  <a:txBody>
                    <a:bodyPr/>
                    <a:lstStyle/>
                    <a:p>
                      <a:pPr algn="ctr"/>
                      <a:r>
                        <a:rPr lang="en-US" altLang="ja-JP" sz="1400" dirty="0" smtClean="0">
                          <a:latin typeface="Arial" panose="020B0604020202020204" pitchFamily="34" charset="0"/>
                          <a:cs typeface="Arial" panose="020B0604020202020204" pitchFamily="34" charset="0"/>
                        </a:rPr>
                        <a:t>etc.</a:t>
                      </a:r>
                      <a:endParaRPr lang="ja-JP" altLang="en-US" sz="1400" dirty="0">
                        <a:latin typeface="Arial" panose="020B0604020202020204" pitchFamily="34" charset="0"/>
                        <a:cs typeface="Arial" panose="020B0604020202020204" pitchFamily="34" charset="0"/>
                      </a:endParaRPr>
                    </a:p>
                  </a:txBody>
                  <a:tcPr/>
                </a:tc>
              </a:tr>
              <a:tr h="199256">
                <a:tc>
                  <a:txBody>
                    <a:bodyPr/>
                    <a:lstStyle/>
                    <a:p>
                      <a:pPr algn="ctr"/>
                      <a:r>
                        <a:rPr kumimoji="1" lang="en-US" altLang="ja-JP" sz="1400" dirty="0" smtClean="0">
                          <a:latin typeface="Arial" panose="020B0604020202020204" pitchFamily="34" charset="0"/>
                          <a:cs typeface="Arial" panose="020B0604020202020204" pitchFamily="34" charset="0"/>
                        </a:rPr>
                        <a:t>Compound</a:t>
                      </a:r>
                      <a:r>
                        <a:rPr kumimoji="1" lang="en-US" altLang="ja-JP" sz="1400" baseline="0" dirty="0" smtClean="0">
                          <a:latin typeface="Arial" panose="020B0604020202020204" pitchFamily="34" charset="0"/>
                          <a:cs typeface="Arial" panose="020B0604020202020204" pitchFamily="34" charset="0"/>
                        </a:rPr>
                        <a:t> </a:t>
                      </a:r>
                      <a:r>
                        <a:rPr kumimoji="1" lang="en-US" altLang="ja-JP" sz="1400" dirty="0" smtClean="0">
                          <a:latin typeface="Arial" panose="020B0604020202020204" pitchFamily="34" charset="0"/>
                          <a:cs typeface="Arial" panose="020B0604020202020204" pitchFamily="34" charset="0"/>
                        </a:rPr>
                        <a:t>A</a:t>
                      </a:r>
                      <a:endParaRPr kumimoji="1" lang="ja-JP" altLang="en-US" sz="1400" dirty="0">
                        <a:latin typeface="Arial" panose="020B0604020202020204" pitchFamily="34" charset="0"/>
                        <a:cs typeface="Arial" panose="020B0604020202020204" pitchFamily="34" charset="0"/>
                      </a:endParaRPr>
                    </a:p>
                  </a:txBody>
                  <a:tcPr>
                    <a:solidFill>
                      <a:srgbClr val="E3E9E7"/>
                    </a:solidFill>
                  </a:tcPr>
                </a:tc>
                <a:tc>
                  <a:txBody>
                    <a:bodyPr/>
                    <a:lstStyle/>
                    <a:p>
                      <a:pPr algn="ctr"/>
                      <a:r>
                        <a:rPr kumimoji="1" lang="en-US" altLang="ja-JP" sz="1400" dirty="0" smtClean="0">
                          <a:latin typeface="Arial" panose="020B0604020202020204" pitchFamily="34" charset="0"/>
                          <a:cs typeface="Arial" panose="020B0604020202020204" pitchFamily="34" charset="0"/>
                        </a:rPr>
                        <a:t>Pain relief</a:t>
                      </a:r>
                      <a:endParaRPr kumimoji="1" lang="ja-JP" altLang="en-US" sz="1400" dirty="0">
                        <a:latin typeface="Arial" panose="020B0604020202020204" pitchFamily="34" charset="0"/>
                        <a:cs typeface="Arial" panose="020B0604020202020204" pitchFamily="34" charset="0"/>
                      </a:endParaRPr>
                    </a:p>
                  </a:txBody>
                  <a:tcPr>
                    <a:solidFill>
                      <a:srgbClr val="E3E9E7"/>
                    </a:solidFill>
                  </a:tcPr>
                </a:tc>
                <a:tc>
                  <a:txBody>
                    <a:bodyPr/>
                    <a:lstStyle/>
                    <a:p>
                      <a:pPr algn="ctr"/>
                      <a:r>
                        <a:rPr lang="en-US" altLang="ja-JP" sz="1400" dirty="0" smtClean="0">
                          <a:latin typeface="Arial" panose="020B0604020202020204" pitchFamily="34" charset="0"/>
                          <a:cs typeface="Arial" panose="020B0604020202020204" pitchFamily="34" charset="0"/>
                        </a:rPr>
                        <a:t>Injection</a:t>
                      </a:r>
                      <a:endParaRPr lang="ja-JP" altLang="en-US" sz="1400" dirty="0">
                        <a:latin typeface="Arial" panose="020B0604020202020204" pitchFamily="34" charset="0"/>
                        <a:cs typeface="Arial" panose="020B0604020202020204" pitchFamily="34" charset="0"/>
                      </a:endParaRPr>
                    </a:p>
                  </a:txBody>
                  <a:tcPr>
                    <a:solidFill>
                      <a:srgbClr val="E3E9E7"/>
                    </a:solidFill>
                  </a:tcPr>
                </a:tc>
                <a:tc>
                  <a:txBody>
                    <a:bodyPr/>
                    <a:lstStyle/>
                    <a:p>
                      <a:pPr algn="ctr"/>
                      <a:r>
                        <a:rPr lang="en-US" altLang="ja-JP" sz="1400" dirty="0" smtClean="0">
                          <a:latin typeface="Arial" panose="020B0604020202020204" pitchFamily="34" charset="0"/>
                          <a:cs typeface="Arial" panose="020B0604020202020204" pitchFamily="34" charset="0"/>
                        </a:rPr>
                        <a:t>5 mg</a:t>
                      </a:r>
                      <a:endParaRPr lang="ja-JP" altLang="en-US" sz="1400" dirty="0">
                        <a:latin typeface="Arial" panose="020B0604020202020204" pitchFamily="34" charset="0"/>
                        <a:cs typeface="Arial" panose="020B0604020202020204" pitchFamily="34" charset="0"/>
                      </a:endParaRPr>
                    </a:p>
                  </a:txBody>
                  <a:tcPr>
                    <a:solidFill>
                      <a:srgbClr val="E3E9E7"/>
                    </a:solidFill>
                  </a:tcPr>
                </a:tc>
                <a:tc>
                  <a:txBody>
                    <a:bodyPr/>
                    <a:lstStyle/>
                    <a:p>
                      <a:pPr algn="ctr"/>
                      <a:r>
                        <a:rPr lang="en-US" altLang="ja-JP" sz="1400" dirty="0" smtClean="0">
                          <a:latin typeface="Arial" panose="020B0604020202020204" pitchFamily="34" charset="0"/>
                          <a:cs typeface="Arial" panose="020B0604020202020204" pitchFamily="34" charset="0"/>
                        </a:rPr>
                        <a:t>more</a:t>
                      </a:r>
                      <a:r>
                        <a:rPr lang="en-US" altLang="ja-JP" sz="1400" baseline="0" dirty="0" smtClean="0">
                          <a:latin typeface="Arial" panose="020B0604020202020204" pitchFamily="34" charset="0"/>
                          <a:cs typeface="Arial" panose="020B0604020202020204" pitchFamily="34" charset="0"/>
                        </a:rPr>
                        <a:t> detail</a:t>
                      </a:r>
                      <a:endParaRPr lang="ja-JP" altLang="en-US" sz="1400" dirty="0">
                        <a:latin typeface="Arial" panose="020B0604020202020204" pitchFamily="34" charset="0"/>
                        <a:cs typeface="Arial" panose="020B0604020202020204" pitchFamily="34" charset="0"/>
                      </a:endParaRPr>
                    </a:p>
                  </a:txBody>
                  <a:tcPr>
                    <a:solidFill>
                      <a:srgbClr val="E3E9E7"/>
                    </a:solidFill>
                  </a:tcPr>
                </a:tc>
              </a:tr>
            </a:tbl>
          </a:graphicData>
        </a:graphic>
      </p:graphicFrame>
      <p:sp>
        <p:nvSpPr>
          <p:cNvPr id="8" name="正方形/長方形 11"/>
          <p:cNvSpPr/>
          <p:nvPr/>
        </p:nvSpPr>
        <p:spPr>
          <a:xfrm>
            <a:off x="3265715" y="5082639"/>
            <a:ext cx="2968830" cy="771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445"/>
            <a:ext cx="2323070" cy="4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TotalTime>
  <Words>2987</Words>
  <Application>Microsoft Office PowerPoint</Application>
  <PresentationFormat>ユーザー設定</PresentationFormat>
  <Paragraphs>663</Paragraphs>
  <Slides>41</Slides>
  <Notes>10</Notes>
  <HiddenSlides>0</HiddenSlides>
  <MMClips>0</MMClips>
  <ScaleCrop>false</ScaleCrop>
  <HeadingPairs>
    <vt:vector size="4" baseType="variant">
      <vt:variant>
        <vt:lpstr>テーマ</vt:lpstr>
      </vt:variant>
      <vt:variant>
        <vt:i4>1</vt:i4>
      </vt:variant>
      <vt:variant>
        <vt:lpstr>スライド タイトル</vt:lpstr>
      </vt:variant>
      <vt:variant>
        <vt:i4>41</vt:i4>
      </vt:variant>
    </vt:vector>
  </HeadingPairs>
  <TitlesOfParts>
    <vt:vector size="42" baseType="lpstr">
      <vt:lpstr>Office Theme</vt:lpstr>
      <vt:lpstr>Patent Term Extension to drugs and new regenerative medical products in Japan</vt:lpstr>
      <vt:lpstr>Table of contents</vt:lpstr>
      <vt:lpstr>Table of contents</vt:lpstr>
      <vt:lpstr>Overview: Double track protection</vt:lpstr>
      <vt:lpstr>What is Patent Term Extension (PTE) ?</vt:lpstr>
      <vt:lpstr>Calculation of PTE</vt:lpstr>
      <vt:lpstr>PTE vs. SPC</vt:lpstr>
      <vt:lpstr>PTE vs. SPC (cont’d)</vt:lpstr>
      <vt:lpstr>What is extended?</vt:lpstr>
      <vt:lpstr>PowerPoint プレゼンテーション</vt:lpstr>
      <vt:lpstr>PowerPoint プレゼンテーション</vt:lpstr>
      <vt:lpstr>Multiple Extension Possible</vt:lpstr>
      <vt:lpstr>Examination for PTE</vt:lpstr>
      <vt:lpstr>PowerPoint プレゼンテーション</vt:lpstr>
      <vt:lpstr>PowerPoint プレゼンテーション</vt:lpstr>
      <vt:lpstr>PowerPoint プレゼンテーション</vt:lpstr>
      <vt:lpstr>Examination for PTE</vt:lpstr>
      <vt:lpstr>Examination for PTE (Cont‘d)</vt:lpstr>
      <vt:lpstr>Examination for PTE (Cont‘d)</vt:lpstr>
      <vt:lpstr>Examination for PTE (Cont‘d)</vt:lpstr>
      <vt:lpstr>Examination for PTE (Cont‘d)</vt:lpstr>
      <vt:lpstr>Examination for PTE (Cont‘d)</vt:lpstr>
      <vt:lpstr>Table of contents</vt:lpstr>
      <vt:lpstr>What is reexamination system?</vt:lpstr>
      <vt:lpstr>Reexamination system vs. Data Exclusivity</vt:lpstr>
      <vt:lpstr>Reexamination Period</vt:lpstr>
      <vt:lpstr>Strategies for Generic companies </vt:lpstr>
      <vt:lpstr>Growth of Generic Business in Japan </vt:lpstr>
      <vt:lpstr>PowerPoint プレゼンテーション</vt:lpstr>
      <vt:lpstr>Table of contents</vt:lpstr>
      <vt:lpstr>Background for Regenerative Medicine</vt:lpstr>
      <vt:lpstr>Revision of Pharmaceutical Affairs Law</vt:lpstr>
      <vt:lpstr>Patent Term Extension</vt:lpstr>
      <vt:lpstr>New Cabinet Ordinance for Patent Law</vt:lpstr>
      <vt:lpstr>New Objects for PTE  (Patent law)</vt:lpstr>
      <vt:lpstr>PowerPoint プレゼンテーション</vt:lpstr>
      <vt:lpstr>PowerPoint プレゼンテーション</vt:lpstr>
      <vt:lpstr>PowerPoint プレゼンテーション</vt:lpstr>
      <vt:lpstr>Revision of Pharmaceutical Affairs Law</vt:lpstr>
      <vt:lpstr>Patent Term Extension</vt:lpstr>
      <vt:lpstr> Thank you!!    info@kuzuwa.com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「組み合わせてなる医薬」 の特許権の効力について</dc:title>
  <dc:creator>Makoto Terakawa</dc:creator>
  <cp:lastModifiedBy>kuzupat24</cp:lastModifiedBy>
  <cp:revision>762</cp:revision>
  <cp:lastPrinted>2015-02-03T05:10:43Z</cp:lastPrinted>
  <dcterms:created xsi:type="dcterms:W3CDTF">2015-01-10T15:35:12Z</dcterms:created>
  <dcterms:modified xsi:type="dcterms:W3CDTF">2015-02-03T05:23:44Z</dcterms:modified>
</cp:coreProperties>
</file>